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293" r:id="rId2"/>
    <p:sldId id="262" r:id="rId3"/>
    <p:sldId id="277" r:id="rId4"/>
    <p:sldId id="256" r:id="rId5"/>
    <p:sldId id="280" r:id="rId6"/>
    <p:sldId id="284" r:id="rId7"/>
    <p:sldId id="261" r:id="rId8"/>
    <p:sldId id="265" r:id="rId9"/>
    <p:sldId id="294" r:id="rId10"/>
    <p:sldId id="278" r:id="rId11"/>
    <p:sldId id="279" r:id="rId12"/>
    <p:sldId id="257" r:id="rId13"/>
    <p:sldId id="258" r:id="rId14"/>
    <p:sldId id="266" r:id="rId15"/>
    <p:sldId id="276" r:id="rId16"/>
    <p:sldId id="259" r:id="rId17"/>
    <p:sldId id="269" r:id="rId18"/>
    <p:sldId id="264" r:id="rId19"/>
    <p:sldId id="270" r:id="rId20"/>
    <p:sldId id="271" r:id="rId21"/>
    <p:sldId id="272" r:id="rId22"/>
    <p:sldId id="274" r:id="rId23"/>
    <p:sldId id="281" r:id="rId24"/>
    <p:sldId id="282" r:id="rId25"/>
    <p:sldId id="283" r:id="rId26"/>
    <p:sldId id="285" r:id="rId27"/>
    <p:sldId id="286" r:id="rId28"/>
    <p:sldId id="290" r:id="rId29"/>
    <p:sldId id="292" r:id="rId30"/>
    <p:sldId id="288" r:id="rId31"/>
    <p:sldId id="289" r:id="rId32"/>
    <p:sldId id="295" r:id="rId33"/>
    <p:sldId id="29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856" autoAdjust="0"/>
  </p:normalViewPr>
  <p:slideViewPr>
    <p:cSldViewPr>
      <p:cViewPr varScale="1">
        <p:scale>
          <a:sx n="77" d="100"/>
          <a:sy n="77" d="100"/>
        </p:scale>
        <p:origin x="-102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полный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Уровни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Уровни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базовый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Уровни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ниже базового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Уровни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045248"/>
        <c:axId val="65046784"/>
      </c:barChart>
      <c:catAx>
        <c:axId val="65045248"/>
        <c:scaling>
          <c:orientation val="minMax"/>
        </c:scaling>
        <c:delete val="0"/>
        <c:axPos val="b"/>
        <c:majorTickMark val="out"/>
        <c:minorTickMark val="none"/>
        <c:tickLblPos val="nextTo"/>
        <c:crossAx val="65046784"/>
        <c:crosses val="autoZero"/>
        <c:auto val="1"/>
        <c:lblAlgn val="ctr"/>
        <c:lblOffset val="100"/>
        <c:noMultiLvlLbl val="0"/>
      </c:catAx>
      <c:valAx>
        <c:axId val="65046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5045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1AF42-008D-4591-B04A-39DCB9617E7F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8CBDB-CBB7-41E5-A4A0-9500B668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8CBDB-CBB7-41E5-A4A0-9500B6684C0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28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5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3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22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20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16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44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8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57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29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07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2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edsoo.ru/god-pedagoga-i-nastavnika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t1A0-PQdroWWYw" TargetMode="External"/><Relationship Id="rId2" Type="http://schemas.openxmlformats.org/officeDocument/2006/relationships/hyperlink" Target="https://cloud.mail.ru/public/eT2x/VARZaqpPK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school4-kyzyl@mail.ru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chool4-kyzyl.rtyva.ru/?page_id=439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oimp@mail.ru-&#1044;&#1077;&#1087;&#1072;&#1088;&#1090;&#1072;&#1084;&#1077;&#1085;&#1090;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ek.mongush@mail.ru-&#1083;&#1080;&#1095;&#1085;&#1072;&#1103;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8136904" cy="360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федерального проекта</a:t>
            </a:r>
            <a:b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«Школа </a:t>
            </a:r>
            <a:r>
              <a:rPr 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9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Первоочередные мероприятия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апробации Проекта</a:t>
            </a:r>
          </a:p>
        </p:txBody>
      </p:sp>
      <p:pic>
        <p:nvPicPr>
          <p:cNvPr id="1331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39248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204864"/>
            <a:ext cx="4316288" cy="322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72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827584" y="116632"/>
            <a:ext cx="7772400" cy="504056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типовых вопросов и ответов по реализации </a:t>
            </a:r>
            <a:b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«Школа </a:t>
            </a:r>
            <a:r>
              <a:rPr lang="ru-RU" sz="1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</a:t>
            </a:r>
            <a:b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6400800" cy="482453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363847"/>
              </p:ext>
            </p:extLst>
          </p:nvPr>
        </p:nvGraphicFramePr>
        <p:xfrm>
          <a:off x="467544" y="500817"/>
          <a:ext cx="8136905" cy="6188572"/>
        </p:xfrm>
        <a:graphic>
          <a:graphicData uri="http://schemas.openxmlformats.org/drawingml/2006/table">
            <a:tbl>
              <a:tblPr firstRow="1" firstCol="1" bandRow="1"/>
              <a:tblGrid>
                <a:gridCol w="575179"/>
                <a:gridCol w="3104682"/>
                <a:gridCol w="4457044"/>
              </a:tblGrid>
              <a:tr h="217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Вопрос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Ответ 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5275">
                <a:tc>
                  <a:txBody>
                    <a:bodyPr/>
                    <a:lstStyle/>
                    <a:p>
                      <a:pPr marL="228600" lvl="0"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Какая общеобразовательная организация может принять участие в проекте?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 проект в первоочередном порядке будут включены: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общеобразовательные организации, построенные в рамках мероприятий федерального проекта «Современная школа» национального проекта «Образование», в том числе за счет средств субъектов Российской Федерации и региональных внебюджетных источников;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общеобразовательные организации, в которых был проведен капитальный ремонт в рамках мероприятий программы «Модернизация школьных систем образования» (утверждена приказом Министерства просвещения Российской Федерации и Министерства строительства и жилищно-коммунального хозяйства Российской Федерации от 19 января 2022 г. №15/25пр);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общеобразовательные организации, которые вошли в апробацию Проекта в пилотном режиме;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общеобразовательные организации, которые в инициативном порядке  прошли самодиагностику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Для прохождения самодиагностики необходимо указывать ИНН образовательной организации или физлица?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Для прохождения самодиагностики указывается ИНН образовательной организации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54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Когда можно узнать о результатах самодиагностики?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Результаты доступны по ссылке https://testpoll.ixora.ru/loginForTest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Когда можно будет пройти самодиагностику школам, которые изъявили желание поучаствовать в проекте?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Возможность прохождения школами  самодиагностики открыта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3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Как получить результаты самодиагностики школ в разрезе региона?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Результаты самодиагностики в разрезе субъектов Российской Федерации будут доведены до региональных координаторов участников проекта в срок до 01.10.2022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8112" marR="28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1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216024"/>
          </a:xfrm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Актуальные статусы по уровням ОО по итогам самодиагностики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(на 05 сентября 2022г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0272" y="620688"/>
            <a:ext cx="2123728" cy="5505475"/>
          </a:xfrm>
        </p:spPr>
        <p:txBody>
          <a:bodyPr/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Полный уровень-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(0%)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уровень-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школ  (46,6)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5770984" cy="4691063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ru-RU" sz="1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H="1" flipV="1">
            <a:off x="7092280" y="2806806"/>
            <a:ext cx="1944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Базовый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уровень-</a:t>
            </a:r>
            <a:endParaRPr lang="ru-RU" alt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школ (46,6</a:t>
            </a:r>
            <a:r>
              <a:rPr lang="ru-RU" alt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%)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7236294" y="4330300"/>
            <a:ext cx="1584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Ниже </a:t>
            </a:r>
            <a:r>
              <a:rPr lang="ru-RU" alt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базового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 школа (6,6%)</a:t>
            </a:r>
            <a:endParaRPr lang="ru-RU" alt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780630"/>
              </p:ext>
            </p:extLst>
          </p:nvPr>
        </p:nvGraphicFramePr>
        <p:xfrm>
          <a:off x="203412" y="395620"/>
          <a:ext cx="6528828" cy="6428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679"/>
                <a:gridCol w="1070656"/>
                <a:gridCol w="927170"/>
                <a:gridCol w="1299051"/>
                <a:gridCol w="1224136"/>
                <a:gridCol w="1224136"/>
              </a:tblGrid>
              <a:tr h="49873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 базового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06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378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Аныяк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2050">
                <a:tc gridSpan="2"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7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Результаты самодиагностики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15 школ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 уровням</a:t>
            </a:r>
            <a:b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Всего 92 критерия по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направлениям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Полный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уровень-</a:t>
            </a: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92 критерия по 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направлениям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Полный уровень-92 </a:t>
            </a:r>
            <a:r>
              <a:rPr lang="ru-RU" alt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расширенный)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8413996"/>
              </p:ext>
            </p:extLst>
          </p:nvPr>
        </p:nvGraphicFramePr>
        <p:xfrm>
          <a:off x="4716016" y="1556793"/>
          <a:ext cx="4316288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971600" y="3735614"/>
            <a:ext cx="3267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Средний уровень – 92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611560" y="4356252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Базовый уровень – более 58</a:t>
            </a: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611560" y="4925313"/>
            <a:ext cx="3627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Ниже базового – менее 58</a:t>
            </a:r>
          </a:p>
        </p:txBody>
      </p:sp>
    </p:spTree>
    <p:extLst>
      <p:ext uri="{BB962C8B-B14F-4D97-AF65-F5344CB8AC3E}">
        <p14:creationId xmlns:p14="http://schemas.microsoft.com/office/powerpoint/2010/main" val="24293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2891" y="273050"/>
            <a:ext cx="4536067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80728"/>
            <a:ext cx="3008313" cy="514543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апробации проекта  направили в летнее время, когда руководители ОУ были в отпусках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приступить к апробации необходимо было участникам проекта пройти обучение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не понимание, какие площадки являлись пилотными, а какие должны были участвовать в следующем году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ОУ, получившие результат- базовый и ниже базового уровня, им было рекомендовано разработать дорожную карту по преодолению низких баллов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Наступила необходимость активного обучения управленческих команд ОУ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МАОУ «Лицей №15 им. Н. Н. Макаренко г. Кызыла РТ» по апробации и реализации проекта </a:t>
            </a:r>
            <a:b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на 2022-2023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у.г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29973531"/>
              </p:ext>
            </p:extLst>
          </p:nvPr>
        </p:nvGraphicFramePr>
        <p:xfrm>
          <a:off x="179512" y="1484784"/>
          <a:ext cx="4392489" cy="4389126"/>
        </p:xfrm>
        <a:graphic>
          <a:graphicData uri="http://schemas.openxmlformats.org/drawingml/2006/table">
            <a:tbl>
              <a:tblPr firstRow="1" firstCol="1" bandRow="1"/>
              <a:tblGrid>
                <a:gridCol w="212540"/>
                <a:gridCol w="2621324"/>
                <a:gridCol w="779313"/>
                <a:gridCol w="779312"/>
              </a:tblGrid>
              <a:tr h="280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8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Формирование состава школьной команды для реализации проекта «Школа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России»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директор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сентябрь 2022 г.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34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Участие школьных команд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вебинарах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Академии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Минпросвещения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Зав.по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НМР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8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Организация и проведение совещания с педагогическим коллективом по включению ОО в реализацию проекта «Школа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России»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Зав.по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НМР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сентябрь 2022 г.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02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Организация и проведение обучающего курса по подготовке к обучению по дополнительной профессиональной программе «Школа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России: новые возможности повышения качества образования»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Зав. по НМР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октябрь – ноябрь 2022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02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Проведение самоанализа по результатам самодиагностики (выявление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дефицитарных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полей)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Зав. по НМР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Июль-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2022-2023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у.г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4806663"/>
              </p:ext>
            </p:extLst>
          </p:nvPr>
        </p:nvGraphicFramePr>
        <p:xfrm>
          <a:off x="4648200" y="1484784"/>
          <a:ext cx="4244280" cy="4536504"/>
        </p:xfrm>
        <a:graphic>
          <a:graphicData uri="http://schemas.openxmlformats.org/drawingml/2006/table">
            <a:tbl>
              <a:tblPr firstRow="1" firstCol="1" bandRow="1"/>
              <a:tblGrid>
                <a:gridCol w="139824"/>
                <a:gridCol w="2808312"/>
                <a:gridCol w="648072"/>
                <a:gridCol w="648072"/>
              </a:tblGrid>
              <a:tr h="76094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Проектирование плана работ по обеспечению динамики перехода с уровня на уровень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Зав. по НМР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октябрь-декабрь 2022 г.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94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дорожных карт для внесения изменения программы развития школы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директор, Зав. по НМР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 2022 г.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94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механизмов управления повышения качества образования (полный управленческий цикл)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директор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октябрь-ноябрь 2022 г.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367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Актуализация программы развития образовательной организации, направленную на повышение качества условий организации образовательной деятельности, на основе дефицитов, выявленных по итогам проведенной самодиагностики (основой для разработки мероприятий программы развития являются «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дефицитарные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 позиции);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1252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 по НМР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ноябрь-декабрь 2022 г.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240" marR="9240" marT="6160" marB="6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7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016" y="24989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прохождение пилотными школами самодиагностики с учётом обучения и работы над ошибками ОУ №2,3,5,7,8,9,11,15,16,17,18,Аныяк)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69707"/>
            <a:ext cx="4038600" cy="358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556792"/>
            <a:ext cx="4114800" cy="45693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2" name="Picture 4" descr="\\172.26.4.200\общая\МЕТОДИЧЕСКАЯ СЛУЖБА\МОНГУШ Е.Ю\МОЯ ПАПКА СТАРАЯ\ШКОЛА МИНПРОСВЕЩЕНИЯ РФ\2022-2023 уч год\Повторная самодиагностика ОУ по ШМП 20.01.2023\image-17-01-23-10-5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9604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1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тчёт о реализации проекта </a:t>
            </a:r>
            <a:br>
              <a:rPr lang="ru-RU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2022-2023 учебный год</a:t>
            </a:r>
            <a:endParaRPr lang="ru-RU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816424" cy="53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2876" y="1600200"/>
            <a:ext cx="298924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87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6724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682" y="1600200"/>
            <a:ext cx="312363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4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программ  развития общеобразовательных организаций</a:t>
            </a:r>
            <a:endParaRPr lang="ru-RU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231" y="1600200"/>
            <a:ext cx="34445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052736"/>
            <a:ext cx="3384376" cy="507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2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568952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просвещения Российской Федерации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836712"/>
            <a:ext cx="3932714" cy="52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908720"/>
            <a:ext cx="418680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65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конкурса озвучили на августовском совещании на 2023-2024 учебный год</a:t>
            </a:r>
            <a:endParaRPr lang="ru-RU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4284"/>
            <a:ext cx="345638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918477" y="1600200"/>
            <a:ext cx="349804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6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  <a:b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регионального конкурса программ развития</a:t>
            </a:r>
            <a:endParaRPr lang="ru-RU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302" y="1600200"/>
            <a:ext cx="33923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№4 в номинации «Профориентация»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№8 в номинации «Профориентация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№9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«Творчество»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8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и рекомендации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525963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Непонимание смысла конкурса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Несвоевременная подача заявок 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Пассивность школ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 конкурса совпало с мероприятиями по окончанию учебного года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на данном конкурсе</a:t>
            </a:r>
          </a:p>
          <a:p>
            <a:pPr algn="just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 делать на специфику своей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(по своему направлению)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семинар по распространению опыта школ-победителей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3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8206680" cy="1296143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Настольная книга директора школы представляет собой серию из восьми книг, каждая из которых посвящена магистральному направлению или ключевому условию проекта «Школа </a:t>
            </a:r>
            <a:r>
              <a:rPr lang="ru-RU" sz="27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Минпросвещения</a:t>
            </a:r>
            <a:r>
              <a:rPr lang="ru-RU" sz="2700" b="1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России</a:t>
            </a:r>
            <a:r>
              <a:rPr lang="ru-RU" sz="27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348880"/>
            <a:ext cx="6688832" cy="30018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Печатная </a:t>
            </a:r>
            <a:r>
              <a:rPr lang="ru-RU" sz="36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версия книги директора школы доступна по ссылке </a:t>
            </a:r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https://edsoo.ru/god-pedagoga-i-nastavnika/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648071"/>
          </a:xfrm>
        </p:spPr>
        <p:txBody>
          <a:bodyPr/>
          <a:lstStyle/>
          <a:p>
            <a:r>
              <a:rPr lang="ru-RU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книга директора школы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1814"/>
            <a:ext cx="6768752" cy="482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6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178" y="1600200"/>
            <a:ext cx="73116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8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Ссылки, материалы дистанционного курса по ШМП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cloud.mail.ru/public/eT2x/VARZaqpPK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1338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disk.yandex.ru/d/t1A0-PQdroWWYw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657250" cy="30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381642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4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Обновленные показатели </a:t>
            </a:r>
            <a:endParaRPr lang="ru-RU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605" y="1600200"/>
            <a:ext cx="39637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634653"/>
            <a:ext cx="4038600" cy="445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3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управленческих команд «Школа </a:t>
            </a:r>
            <a:r>
              <a:rPr lang="ru-RU" sz="3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</a:t>
            </a:r>
            <a:endParaRPr lang="ru-RU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4104455" cy="50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3951" y="1600200"/>
            <a:ext cx="30870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3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 участие подали следующие управленческие команды школ:</a:t>
            </a:r>
            <a:endParaRPr lang="ru-RU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348880"/>
            <a:ext cx="6800800" cy="4176464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№1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Гимназия №5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№8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Лицей №15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Лицей №16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№17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– 7 команд по 6 человек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3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использовании методических рекомендаций по апробации проекта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131" y="1600200"/>
            <a:ext cx="32287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1628800"/>
            <a:ext cx="414667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2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0445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741782"/>
            <a:ext cx="4038600" cy="42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752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97898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программы развития МБОУ СОШ №4 </a:t>
            </a:r>
            <a:r>
              <a:rPr lang="ru-RU" sz="1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г.Кызыла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4567740"/>
            <a:ext cx="1368152" cy="102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65313823"/>
              </p:ext>
            </p:extLst>
          </p:nvPr>
        </p:nvGraphicFramePr>
        <p:xfrm>
          <a:off x="107504" y="476673"/>
          <a:ext cx="8928992" cy="6705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79"/>
                <a:gridCol w="4308451"/>
                <a:gridCol w="4539262"/>
              </a:tblGrid>
              <a:tr h="831271">
                <a:tc>
                  <a:txBody>
                    <a:bodyPr/>
                    <a:lstStyle/>
                    <a:p>
                      <a:pPr marR="43815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1 </a:t>
                      </a:r>
                      <a:endParaRPr lang="ru-RU" sz="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43815" indent="443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директора общеобразовательной организации (далее – ОО) (указывать полностью)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Масленникова Наталья Анатольевна, Муниципальное бюджетное общеобразовательное учреждение «Средняя общеобразовательная школа №4 города Кызыла»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</a:tr>
              <a:tr h="620447">
                <a:tc>
                  <a:txBody>
                    <a:bodyPr/>
                    <a:lstStyle/>
                    <a:p>
                      <a:pPr marR="43815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 </a:t>
                      </a:r>
                      <a:endParaRPr lang="ru-RU" sz="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495300" indent="443230" algn="l">
                        <a:lnSpc>
                          <a:spcPct val="107000"/>
                        </a:lnSpc>
                        <a:spcAft>
                          <a:spcPts val="160"/>
                        </a:spcAft>
                        <a:tabLst>
                          <a:tab pos="1543050" algn="ctr"/>
                          <a:tab pos="2066290" algn="ctr"/>
                          <a:tab pos="303974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	ОО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Уставу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495300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(указывать полностью)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«Средняя общеобразовательная школа №4 города Кызыла» 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</a:tr>
              <a:tr h="409624">
                <a:tc>
                  <a:txBody>
                    <a:bodyPr/>
                    <a:lstStyle/>
                    <a:p>
                      <a:pPr marR="43815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 </a:t>
                      </a:r>
                      <a:endParaRPr lang="ru-RU" sz="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495300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Юридический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667000,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Тыва,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Кызыл,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улица Рабочая ул., дом 58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</a:tr>
              <a:tr h="198800">
                <a:tc>
                  <a:txBody>
                    <a:bodyPr/>
                    <a:lstStyle/>
                    <a:p>
                      <a:pPr marR="43815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 </a:t>
                      </a:r>
                      <a:endParaRPr lang="ru-RU" sz="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495300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 ОО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1701034306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</a:tr>
              <a:tr h="1463741">
                <a:tc>
                  <a:txBody>
                    <a:bodyPr/>
                    <a:lstStyle/>
                    <a:p>
                      <a:pPr marR="43815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 </a:t>
                      </a:r>
                      <a:endParaRPr lang="ru-RU" sz="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495300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разработчиков программы с указанием ФИО и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должности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1270" indent="44323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Масленникова Наталья Анатольевна- директор школы,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Кашпыына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Фаина Ивановна- заместитель директора по УВР,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Тивии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Салбак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Тадар-ооловна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заместитель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диреткора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УВР (начальная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шола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Делег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Аида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Геральдовна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–заместитель директора по ВР,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Олчанмай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Юлия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Монгун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ооловна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-заместитель директора по НМР,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</a:tr>
              <a:tr h="409624">
                <a:tc>
                  <a:txBody>
                    <a:bodyPr/>
                    <a:lstStyle/>
                    <a:p>
                      <a:pPr marR="43815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6 </a:t>
                      </a:r>
                      <a:endParaRPr lang="ru-RU" sz="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495300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Электронная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school4-kyzyl@mail.ru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83942220499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</a:tr>
              <a:tr h="433081">
                <a:tc>
                  <a:txBody>
                    <a:bodyPr/>
                    <a:lstStyle/>
                    <a:p>
                      <a:pPr marR="43815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7 </a:t>
                      </a:r>
                      <a:endParaRPr lang="ru-RU" sz="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495300" indent="443230" algn="l">
                        <a:lnSpc>
                          <a:spcPct val="107000"/>
                        </a:lnSpc>
                        <a:spcAft>
                          <a:spcPts val="155"/>
                        </a:spcAft>
                        <a:tabLst>
                          <a:tab pos="1552575" algn="ctr"/>
                          <a:tab pos="303974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Контактный 	телефон 	директора/ </a:t>
                      </a:r>
                    </a:p>
                    <a:p>
                      <a:pPr marR="495300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заместителя директора ОО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89235559809, 89953585011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</a:tr>
              <a:tr h="409624">
                <a:tc>
                  <a:txBody>
                    <a:bodyPr/>
                    <a:lstStyle/>
                    <a:p>
                      <a:pPr marR="43815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8 </a:t>
                      </a:r>
                      <a:endParaRPr lang="ru-RU" sz="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495300" indent="4432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 на программу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https://school4-kyzyl.rtyva.ru/?page_id=4394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</a:tr>
              <a:tr h="1416475">
                <a:tc>
                  <a:txBody>
                    <a:bodyPr/>
                    <a:lstStyle/>
                    <a:p>
                      <a:pPr marR="43815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 </a:t>
                      </a:r>
                      <a:endParaRPr lang="ru-RU" sz="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43180" indent="443230" algn="just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(«Знание», «Воспитание», «Здоровье», «Профориентация», «Творчество») или ключевое условие </a:t>
                      </a:r>
                    </a:p>
                    <a:p>
                      <a:pPr marR="45085" indent="443230" algn="just">
                        <a:lnSpc>
                          <a:spcPct val="103000"/>
                        </a:lnSpc>
                        <a:spcAft>
                          <a:spcPts val="2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(Образовательная среда», «Учитель. Школьная команда», «Школьный климат») в рамках реализации проекта «Школа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России», по которому ОО может поделиться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успешной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практикой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  <a:tc>
                  <a:txBody>
                    <a:bodyPr/>
                    <a:lstStyle/>
                    <a:p>
                      <a:pPr marR="1270" indent="4432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(«Знание», «Воспитание», «Здоровье», «Профориентация», «Творчество»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406" marR="10151" marT="2284" marB="0"/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467350" y="397898"/>
            <a:ext cx="1631821" cy="15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80747" tIns="177744" rIns="42849" bIns="628452" numCol="1" anchor="ctr" anchorCtr="0" compatLnSpc="1">
            <a:prstTxWarp prst="textNoShape">
              <a:avLst/>
            </a:prstTxWarp>
            <a:spAutoFit/>
          </a:bodyPr>
          <a:lstStyle>
            <a:lvl1pPr indent="442913" fontAlgn="base">
              <a:spcBef>
                <a:spcPct val="0"/>
              </a:spcBef>
              <a:spcAft>
                <a:spcPct val="0"/>
              </a:spcAft>
              <a:tabLst>
                <a:tab pos="1552575" algn="ctr"/>
                <a:tab pos="304006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552575" algn="ctr"/>
                <a:tab pos="304006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552575" algn="ctr"/>
                <a:tab pos="304006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552575" algn="ctr"/>
                <a:tab pos="304006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552575" algn="ctr"/>
                <a:tab pos="304006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52575" algn="ctr"/>
                <a:tab pos="304006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52575" algn="ctr"/>
                <a:tab pos="304006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52575" algn="ctr"/>
                <a:tab pos="304006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52575" algn="ctr"/>
                <a:tab pos="3040063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52575" algn="ctr"/>
                <a:tab pos="3040063" algn="r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4429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52575" algn="ctr"/>
                <a:tab pos="3040063" algn="r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21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по реализации ШМП России за 2023 календарный год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96752"/>
            <a:ext cx="324036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2952328" cy="483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59"/>
            <a:ext cx="2541091" cy="483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106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7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России – это не дополнительные задачи, проекты или отчётность. Это систематизация всех методических материалов в единый документ, в котором раскрываются конкретные направления: организация учебного расписания, педагогические подходы, примерные программы по </a:t>
            </a:r>
            <a:r>
              <a:rPr lang="ru-RU" sz="1800" b="1" dirty="0">
                <a:solidFill>
                  <a:srgbClr val="8CADAE">
                    <a:shade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предметам и многое друго</a:t>
            </a:r>
            <a:r>
              <a:rPr lang="ru-RU" sz="1600" dirty="0">
                <a:solidFill>
                  <a:srgbClr val="8CADAE">
                    <a:shade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е.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8136904" cy="37219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3099" r="17560" b="11224"/>
          <a:stretch>
            <a:fillRect/>
          </a:stretch>
        </p:blipFill>
        <p:spPr bwMode="auto">
          <a:xfrm>
            <a:off x="320675" y="1470025"/>
            <a:ext cx="8643813" cy="483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82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в ОУ об еженедельных семинарах из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цикла </a:t>
            </a:r>
            <a:b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«Строим «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Школу </a:t>
            </a:r>
            <a:r>
              <a:rPr lang="ru-RU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России»</a:t>
            </a:r>
            <a:endParaRPr lang="ru-RU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00800" cy="444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46449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7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показали: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8,18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>
                <a:latin typeface="Times New Roman"/>
                <a:ea typeface="Calibri"/>
                <a:cs typeface="Times New Roman"/>
              </a:rPr>
              <a:t>Средний уровень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показали</a:t>
            </a:r>
            <a:r>
              <a:rPr lang="ru-RU" sz="1800" i="1" dirty="0">
                <a:latin typeface="Times New Roman"/>
                <a:ea typeface="Calibri"/>
                <a:cs typeface="Times New Roman"/>
              </a:rPr>
              <a:t>: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СОШ №2,3,4,7,9,11,12,15,16. </a:t>
            </a:r>
            <a:endParaRPr lang="ru-RU" sz="1800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180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Базовый </a:t>
            </a:r>
            <a:r>
              <a:rPr lang="ru-RU" sz="18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уровень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показали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СОШ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№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17</a:t>
            </a:r>
          </a:p>
          <a:p>
            <a:pPr marL="0" indent="0">
              <a:lnSpc>
                <a:spcPct val="115000"/>
              </a:lnSpc>
              <a:buNone/>
            </a:pP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Ниже </a:t>
            </a:r>
            <a:r>
              <a:rPr lang="ru-RU" sz="18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базового уровня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показали: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- 5 гимназия и КЦО «</a:t>
            </a:r>
            <a:r>
              <a:rPr lang="ru-RU" sz="1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Аныяк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88843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0591"/>
            <a:ext cx="7200800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2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НПА: О реализации проекта «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1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кола </a:t>
            </a:r>
            <a:r>
              <a:rPr lang="ru-RU" sz="1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</a:t>
            </a:r>
            <a:endParaRPr lang="ru-RU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836712"/>
            <a:ext cx="4464496" cy="52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980728"/>
            <a:ext cx="424847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23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64704"/>
            <a:ext cx="818388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НПА О назначении муниципального координатора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744246" cy="492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20988090"/>
              </p:ext>
            </p:extLst>
          </p:nvPr>
        </p:nvGraphicFramePr>
        <p:xfrm>
          <a:off x="4283969" y="2132856"/>
          <a:ext cx="4392489" cy="2592288"/>
        </p:xfrm>
        <a:graphic>
          <a:graphicData uri="http://schemas.openxmlformats.org/drawingml/2006/table">
            <a:tbl>
              <a:tblPr firstRow="1" firstCol="1" bandRow="1"/>
              <a:tblGrid>
                <a:gridCol w="205898"/>
                <a:gridCol w="549061"/>
                <a:gridCol w="480429"/>
                <a:gridCol w="480429"/>
                <a:gridCol w="343163"/>
                <a:gridCol w="686327"/>
                <a:gridCol w="549061"/>
                <a:gridCol w="594492"/>
                <a:gridCol w="503629"/>
              </a:tblGrid>
              <a:tr h="405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Фамилия 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Имя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Отечество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Кожуун/город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работы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Должность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телефон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Электронная почта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Монгуш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Екатерина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Юрьевна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Кызыл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Департамент по образованию мэрии города Кызыла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Главный счпециалист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89233880308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u="sng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doimp</a:t>
                      </a:r>
                      <a:r>
                        <a:rPr lang="ru-RU" sz="7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@</a:t>
                      </a:r>
                      <a:r>
                        <a:rPr lang="en-US" sz="7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mail</a:t>
                      </a:r>
                      <a:r>
                        <a:rPr lang="ru-RU" sz="7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.</a:t>
                      </a:r>
                      <a:r>
                        <a:rPr lang="en-US" sz="700" u="sng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ru</a:t>
                      </a:r>
                      <a:r>
                        <a:rPr lang="ru-RU" sz="7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-Департамент</a:t>
                      </a: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по образованию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u="sng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ek</a:t>
                      </a:r>
                      <a:r>
                        <a:rPr lang="ru-RU" sz="7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.</a:t>
                      </a:r>
                      <a:r>
                        <a:rPr lang="en-US" sz="700" u="sng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mongush</a:t>
                      </a:r>
                      <a:r>
                        <a:rPr lang="ru-RU" sz="7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@</a:t>
                      </a:r>
                      <a:r>
                        <a:rPr lang="en-US" sz="7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mail</a:t>
                      </a:r>
                      <a:r>
                        <a:rPr lang="ru-RU" sz="7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.</a:t>
                      </a:r>
                      <a:r>
                        <a:rPr lang="en-US" sz="700" u="sng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ru</a:t>
                      </a:r>
                      <a:r>
                        <a:rPr lang="ru-RU" sz="7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-личная</a:t>
                      </a:r>
                      <a:r>
                        <a:rPr lang="ru-RU" sz="7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почта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9" marR="3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5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</a:t>
            </a:r>
            <a:r>
              <a:rPr lang="ru-RU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реализации проекта «Школа </a:t>
            </a:r>
            <a:r>
              <a:rPr lang="ru-RU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России»»</a:t>
            </a:r>
            <a:endParaRPr lang="ru-RU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31910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916832"/>
            <a:ext cx="40386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5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1256</Words>
  <Application>Microsoft Office PowerPoint</Application>
  <PresentationFormat>Экран (4:3)</PresentationFormat>
  <Paragraphs>258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О реализации федерального проекта  «Школа Минпросвещения России»</vt:lpstr>
      <vt:lpstr>Письмо Министерства просвещения Российской Федерации</vt:lpstr>
      <vt:lpstr>Об использовании методических рекомендаций по апробации проекта</vt:lpstr>
      <vt:lpstr>Школа Минпросвещения России – это не дополнительные задачи, проекты или отчётность. Это систематизация всех методических материалов в единый документ, в котором раскрываются конкретные направления: организация учебного расписания, педагогические подходы, примерные программы по предметам и многое другое.</vt:lpstr>
      <vt:lpstr>Письмо в ОУ об еженедельных семинарах из цикла   «Строим «Школу Минпросвещения России»</vt:lpstr>
      <vt:lpstr>Презентация PowerPoint</vt:lpstr>
      <vt:lpstr>НПА: О реализации проекта «Школа Минпросвещения России»</vt:lpstr>
      <vt:lpstr>НПА О назначении муниципального координатора</vt:lpstr>
      <vt:lpstr>Приказ ДпО «О реализации проекта «Школа Минпросвещения России»»</vt:lpstr>
      <vt:lpstr>Первоочередные мероприятия и задачи в рамках апробации Проекта</vt:lpstr>
      <vt:lpstr>Перечень типовых вопросов и ответов по реализации  проекта «Школа Минпросвещения России» </vt:lpstr>
      <vt:lpstr>Актуальные статусы по уровням ОО по итогам самодиагностики (на 05 сентября 2022г)</vt:lpstr>
      <vt:lpstr>Результаты самодиагностики 15 школ по уровням </vt:lpstr>
      <vt:lpstr>ВЫВОД</vt:lpstr>
      <vt:lpstr>План мероприятий МАОУ «Лицей №15 им. Н. Н. Макаренко г. Кызыла РТ» по апробации и реализации проекта  «Школа Минпросвещения России» на 2022-2023 у.г. </vt:lpstr>
      <vt:lpstr>Повторное прохождение пилотными школами самодиагностики с учётом обучения и работы над ошибками ОУ №2,3,5,7,8,9,11,15,16,17,18,Аныяк)</vt:lpstr>
      <vt:lpstr>Отчёт о реализации проекта  за 2022-2023 учебный год</vt:lpstr>
      <vt:lpstr>Презентация PowerPoint</vt:lpstr>
      <vt:lpstr>Региональный конкурс программ  развития общеобразовательных организаций</vt:lpstr>
      <vt:lpstr>ИТОГИ конкурса озвучили на августовском совещании на 2023-2024 учебный год</vt:lpstr>
      <vt:lpstr>ПОБЕДИТЕЛИ  регионального конкурса программ развития</vt:lpstr>
      <vt:lpstr>Вывод и рекомендации</vt:lpstr>
      <vt:lpstr>Настольная книга директора школы представляет собой серию из восьми книг, каждая из которых посвящена магистральному направлению или ключевому условию проекта «Школа Минпросвещения России»</vt:lpstr>
      <vt:lpstr>Настольная книга директора школы</vt:lpstr>
      <vt:lpstr>Презентация PowerPoint</vt:lpstr>
      <vt:lpstr>Ссылки, материалы дистанционного курса по ШМП</vt:lpstr>
      <vt:lpstr>Обновленные показатели </vt:lpstr>
      <vt:lpstr>Олимпиада управленческих команд «Школа Минпросвещения России»</vt:lpstr>
      <vt:lpstr>Заявки на участие подали следующие управленческие команды школ:</vt:lpstr>
      <vt:lpstr>Презентация PowerPoint</vt:lpstr>
      <vt:lpstr>Актуализация программы развития МБОУ СОШ №4 г.Кызыла</vt:lpstr>
      <vt:lpstr>Отчёт по реализации ШМП России за 2023 календарный год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Екатерина</cp:lastModifiedBy>
  <cp:revision>54</cp:revision>
  <dcterms:created xsi:type="dcterms:W3CDTF">2024-02-04T05:05:29Z</dcterms:created>
  <dcterms:modified xsi:type="dcterms:W3CDTF">2024-02-05T11:56:32Z</dcterms:modified>
</cp:coreProperties>
</file>