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9" r:id="rId4"/>
    <p:sldId id="283" r:id="rId5"/>
    <p:sldId id="258" r:id="rId6"/>
    <p:sldId id="262" r:id="rId7"/>
    <p:sldId id="270" r:id="rId8"/>
    <p:sldId id="284" r:id="rId9"/>
    <p:sldId id="285" r:id="rId10"/>
    <p:sldId id="274" r:id="rId11"/>
    <p:sldId id="276" r:id="rId12"/>
    <p:sldId id="273" r:id="rId13"/>
    <p:sldId id="268" r:id="rId14"/>
    <p:sldId id="277" r:id="rId15"/>
    <p:sldId id="272" r:id="rId16"/>
    <p:sldId id="271" r:id="rId17"/>
    <p:sldId id="275" r:id="rId18"/>
    <p:sldId id="279" r:id="rId19"/>
    <p:sldId id="281" r:id="rId20"/>
    <p:sldId id="280" r:id="rId21"/>
    <p:sldId id="26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2FDB6A-9D64-407B-846D-B5708F8EA2E6}">
          <p14:sldIdLst>
            <p14:sldId id="256"/>
            <p14:sldId id="257"/>
            <p14:sldId id="269"/>
            <p14:sldId id="283"/>
            <p14:sldId id="258"/>
          </p14:sldIdLst>
        </p14:section>
        <p14:section name="Раздел без заголовка" id="{7DA6F98B-940A-4F81-A22B-081ED4E30A71}">
          <p14:sldIdLst>
            <p14:sldId id="262"/>
            <p14:sldId id="270"/>
            <p14:sldId id="284"/>
            <p14:sldId id="285"/>
            <p14:sldId id="274"/>
            <p14:sldId id="276"/>
            <p14:sldId id="273"/>
            <p14:sldId id="268"/>
            <p14:sldId id="277"/>
            <p14:sldId id="272"/>
            <p14:sldId id="271"/>
            <p14:sldId id="275"/>
            <p14:sldId id="279"/>
            <p14:sldId id="281"/>
            <p14:sldId id="280"/>
            <p14:sldId id="26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71" d="100"/>
          <a:sy n="71" d="100"/>
        </p:scale>
        <p:origin x="-278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7F7C-F01A-41E4-ACE3-D8965612B2C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7BF3-7F81-40BA-BDC5-4A8493B3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97BF3-7F81-40BA-BDC5-4A8493B379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0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97BF3-7F81-40BA-BDC5-4A8493B379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0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97BF3-7F81-40BA-BDC5-4A8493B379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0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8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9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8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1099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933056"/>
            <a:ext cx="4752528" cy="20162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Департамент по образованию мэрии города Кызыла </a:t>
            </a:r>
          </a:p>
          <a:p>
            <a:pPr algn="l"/>
            <a:r>
              <a:rPr lang="ru-RU" sz="2800" dirty="0" smtClean="0"/>
              <a:t>Отдел общего образования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/>
          <a:lstStyle/>
          <a:p>
            <a:r>
              <a:rPr lang="ru-RU" dirty="0"/>
              <a:t>ФЕДЕРАЛЬНЫЕ УЧЕБНЫЕ </a:t>
            </a:r>
            <a:r>
              <a:rPr lang="ru-RU" dirty="0" smtClean="0"/>
              <a:t>ПЛАНЫ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ФОП НОО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8537"/>
            <a:ext cx="8642350" cy="52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642400"/>
          </a:xfrm>
        </p:spPr>
        <p:txBody>
          <a:bodyPr>
            <a:normAutofit/>
          </a:bodyPr>
          <a:lstStyle/>
          <a:p>
            <a:r>
              <a:rPr lang="ru-RU" sz="3200" dirty="0"/>
              <a:t>Федеральный календарный учебный график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61662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календарном учебном графике прописан ряд организационных моментов: организация учебной деятельности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четвертям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триместрам,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работы, продолжительность учебного года и так далее.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образовательной организации составляется с учётом мнений участников образовательных отношений, региональных и этнокультурных традиций, плановых мероприятий учреждений культуры региона и определяет чередование учебной деятельности и каникул по календарным периодам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38898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/>
          <a:lstStyle/>
          <a:p>
            <a:r>
              <a:rPr lang="ru-RU" dirty="0"/>
              <a:t>КАКИЕ ФРП ОБЯЗАТЕЛЬНЫ?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09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5" cy="53285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модуля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Новейшую историю России» в курсе «История России»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на изучение учебного предмета «История» История России в 9 классе должно быть увеличено на 14 учебных часов.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/>
              <a:t>ФОП ООО</a:t>
            </a:r>
          </a:p>
        </p:txBody>
      </p:sp>
    </p:spTree>
    <p:extLst>
      <p:ext uri="{BB962C8B-B14F-4D97-AF65-F5344CB8AC3E}">
        <p14:creationId xmlns:p14="http://schemas.microsoft.com/office/powerpoint/2010/main" val="2559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ОТЛИЧИЕ ФРП В ФОП </a:t>
            </a:r>
            <a:r>
              <a:rPr lang="ru-RU" sz="4000" dirty="0"/>
              <a:t>ОТ ПООП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648210"/>
              </p:ext>
            </p:extLst>
          </p:nvPr>
        </p:nvGraphicFramePr>
        <p:xfrm>
          <a:off x="179512" y="1417549"/>
          <a:ext cx="8784976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900"/>
                <a:gridCol w="4345076"/>
              </a:tblGrid>
              <a:tr h="500499">
                <a:tc>
                  <a:txBody>
                    <a:bodyPr/>
                    <a:lstStyle/>
                    <a:p>
                      <a:r>
                        <a:rPr lang="ru-RU" dirty="0" smtClean="0"/>
                        <a:t>ФОП</a:t>
                      </a:r>
                      <a:r>
                        <a:rPr lang="ru-RU" baseline="0" dirty="0" smtClean="0"/>
                        <a:t> НОО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ФОП ООО</a:t>
                      </a:r>
                      <a:endParaRPr lang="ru-RU" dirty="0"/>
                    </a:p>
                  </a:txBody>
                  <a:tcPr/>
                </a:tc>
              </a:tr>
              <a:tr h="487271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Составлена с учетом двух Ф ГО С - 2009 года и обновленного 2021 года.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обязательные федеральные рабочие программы по предметам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язык», «Литературное чтение», «Окружающий мир».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надо включить в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ООП НОО .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Остальное — можно оставить свое или изменить предложенное в ФОП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Составлена с учетом двух Ф ГО С -  2010 года и обновленного 2021 года.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обязательные федеральные рабочие программы по предметам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язык», «Литература»,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«История» , «Обществознание», «География» и «Основы безопасности жизнедеятельности»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Их надо включить в ООП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Остальное — можно оставить свое или изменить из ФОП.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ОТЛИЧИЕ ФРП В ФОП </a:t>
            </a:r>
            <a:r>
              <a:rPr lang="ru-RU" sz="4000" dirty="0"/>
              <a:t>ОТ ПООП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66383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900"/>
                <a:gridCol w="4345076"/>
              </a:tblGrid>
              <a:tr h="489635">
                <a:tc>
                  <a:txBody>
                    <a:bodyPr/>
                    <a:lstStyle/>
                    <a:p>
                      <a:r>
                        <a:rPr lang="ru-RU" dirty="0" smtClean="0"/>
                        <a:t>ФОП</a:t>
                      </a:r>
                      <a:r>
                        <a:rPr lang="ru-RU" baseline="0" dirty="0" smtClean="0"/>
                        <a:t> СОО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669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обязательные федеральные рабочие программы по предметам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язык», « Литература» , « История » , «Обществознание», «География» и «Основы безопасности жизнедеятельности».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 надо включить в ООП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01.09.2025 можно реализовывать свой учебный план для учащихся, принятых на Ф ГО С СОО в редакции приказа от 11.12.2020 № 712.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(Так ли это?)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Ранее в аналогичную примерную основную образовательную программу были включены программы всех предметов.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системе общего образования термин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«примерная рабочая программа»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больше не действует (осталось только для организаций СПО), вместо него - «федеральные рабочие программы».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1296144" cy="10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4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/>
          <a:lstStyle/>
          <a:p>
            <a:r>
              <a:rPr lang="ru-RU" dirty="0"/>
              <a:t>РАЗНИЦА ФГОС И ФОП СОО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7353"/>
            <a:ext cx="8785225" cy="489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/>
              <a:t>НЬЮАНСЫ ФГОС И ФОП СОО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878497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96944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Изучить НПА ФОП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Составить план-график перехода на ФОП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Создать рабочую группу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Составить ООП в соответствии с ФООП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Подготовить педагогов к переходу на ФООП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Ознакомить родителей с ФООП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Внедрение ФООП с 1 сентября 2023.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действий 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ru-RU" dirty="0" smtClean="0"/>
              <a:t>://</a:t>
            </a:r>
            <a:r>
              <a:rPr lang="ru-RU" dirty="0" err="1" smtClean="0"/>
              <a:t>НаукоградУчителя.РФ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Ключевые компетенции учителя как основа успешного введения новых ФОП в школе 2023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5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Утверждены </a:t>
            </a:r>
            <a:r>
              <a:rPr lang="ru-RU" sz="2400" dirty="0"/>
              <a:t>федеральные основные общеобразовательные программы (ФООП), </a:t>
            </a:r>
            <a:r>
              <a:rPr lang="ru-RU" sz="2400" dirty="0" smtClean="0"/>
              <a:t> </a:t>
            </a:r>
            <a:r>
              <a:rPr lang="ru-RU" sz="2400" dirty="0"/>
              <a:t>школы должны привести свои программы в соответствие </a:t>
            </a:r>
            <a:r>
              <a:rPr lang="ru-RU" sz="2400" dirty="0">
                <a:solidFill>
                  <a:srgbClr val="FF0000"/>
                </a:solidFill>
              </a:rPr>
              <a:t>с ФООП не позднее 1 сентября 2023 года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r>
              <a:rPr lang="ru-RU" dirty="0"/>
              <a:t>В нормативном поле, важном для современного учителя, помимо </a:t>
            </a:r>
            <a:r>
              <a:rPr lang="ru-RU" dirty="0">
                <a:solidFill>
                  <a:srgbClr val="FF0000"/>
                </a:solidFill>
              </a:rPr>
              <a:t>закона «Об образовании в Российской Федерации» </a:t>
            </a:r>
            <a:r>
              <a:rPr lang="ru-RU" dirty="0"/>
              <a:t>и действующих </a:t>
            </a:r>
            <a:r>
              <a:rPr lang="ru-RU" dirty="0">
                <a:solidFill>
                  <a:srgbClr val="FF0000"/>
                </a:solidFill>
              </a:rPr>
              <a:t>ФГОС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/>
              <a:t> появились новые документы — </a:t>
            </a:r>
            <a:r>
              <a:rPr lang="ru-RU" dirty="0">
                <a:solidFill>
                  <a:srgbClr val="FF0000"/>
                </a:solidFill>
              </a:rPr>
              <a:t>федеральные образовательные программы: </a:t>
            </a:r>
          </a:p>
          <a:p>
            <a:r>
              <a:rPr lang="ru-RU" dirty="0"/>
              <a:t>•	начального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992 от 16.11.2022);</a:t>
            </a:r>
          </a:p>
          <a:p>
            <a:r>
              <a:rPr lang="ru-RU" dirty="0"/>
              <a:t>•	основного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993 от 16.11.2022);</a:t>
            </a:r>
          </a:p>
          <a:p>
            <a:r>
              <a:rPr lang="ru-RU" dirty="0"/>
              <a:t>•	среднего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1014 от 23.11.2022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0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dirty="0" smtClean="0"/>
              <a:t>273-ФЗ закон «Об образовании в Российской Федерации»</a:t>
            </a:r>
          </a:p>
          <a:p>
            <a:r>
              <a:rPr lang="ru-RU" dirty="0" smtClean="0"/>
              <a:t>ФГОС</a:t>
            </a:r>
          </a:p>
          <a:p>
            <a:r>
              <a:rPr lang="ru-RU" dirty="0" smtClean="0"/>
              <a:t>ФОП</a:t>
            </a:r>
          </a:p>
          <a:p>
            <a:r>
              <a:rPr lang="ru-RU" dirty="0" smtClean="0"/>
              <a:t>!!! Если </a:t>
            </a:r>
            <a:r>
              <a:rPr lang="ru-RU" dirty="0"/>
              <a:t>выявлены противоречия между ФГОС и 273-ФЗ, нужно руководствоваться законом «Об образовании в РФ», если есть противоречия в формулировках ФГОС и федеральных образовательных программ, то приоритетными будут требования ФГОС.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4000" dirty="0" smtClean="0">
                <a:solidFill>
                  <a:schemeClr val="bg1"/>
                </a:solidFill>
                <a:ea typeface="+mn-ea"/>
                <a:cs typeface="+mn-cs"/>
              </a:rPr>
              <a:t>Как ориентироваться?</a:t>
            </a:r>
            <a:endParaRPr lang="ru-RU" sz="40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ФООП/ФОП?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/>
              <a:t>ЗАЧЕМ РАЗРАБОТАНЫ ФООП?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СТАЛО                                        БЫЛО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96788"/>
              </p:ext>
            </p:extLst>
          </p:nvPr>
        </p:nvGraphicFramePr>
        <p:xfrm>
          <a:off x="250825" y="836711"/>
          <a:ext cx="864235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199486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ФООП- учебно-методическая документация, определяющие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для РФ базовые объем и содержание образования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определенного уровня и (или) определенной направленности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образовательные организации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вправе непосредственно применять при реализации ООП ФООП)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ПООП-учебно-методическая документация, определяющие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рекомендуемые объем и содержание образования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определенного уровня и (или) определенной направленности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1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план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1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календарный учебный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календарный учебный график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1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рабочие программы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рабочие программы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1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 воспитания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 воспитания 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1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календарный план воспитательной работы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календарный план воспитательной работы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45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образовательной программы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образовательной программы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3673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условия образовательной деятельности, включая примерные расчеты нормативных затрат оказания государственных услуг по реализации ОП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999834"/>
              </p:ext>
            </p:extLst>
          </p:nvPr>
        </p:nvGraphicFramePr>
        <p:xfrm>
          <a:off x="250825" y="981075"/>
          <a:ext cx="864235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110242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для</a:t>
                      </a:r>
                      <a:r>
                        <a:rPr lang="ru-RU" b="0" baseline="0" dirty="0" smtClean="0"/>
                        <a:t> классов, в которых обучение ведется на русском языке (5-дневка и 6-дневка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) варианты 1,3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 (5-дневка и 6-дневка) варианты 1,3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51909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языке, но наряду с ним изучается один из языков народов России (5-дневка)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вариант 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языке, но наряду с ним изучается один из языков народов России (5-дневка) вариант 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17734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языке, , но наряду с ним изучается один из языков народов России (6-дневка)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вариант 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языке, , но наряду с ним изучается один из языков народов России (6-дневка) вариант 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02427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</a:t>
                      </a:r>
                      <a:r>
                        <a:rPr lang="ru-RU" baseline="0" dirty="0" smtClean="0"/>
                        <a:t> в которых обучение ведется на родном (нерусском) языке (6-дневка)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вариант 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родном (нерусском) языке (6-дневка) вариант 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СТАЛО  в 1-4кл                          БЫЛО в 1 </a:t>
            </a:r>
            <a:r>
              <a:rPr lang="ru-RU" sz="3600" dirty="0" err="1" smtClean="0"/>
              <a:t>кл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17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57562"/>
              </p:ext>
            </p:extLst>
          </p:nvPr>
        </p:nvGraphicFramePr>
        <p:xfrm>
          <a:off x="250825" y="1412872"/>
          <a:ext cx="8713788" cy="532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4"/>
                <a:gridCol w="4356894"/>
              </a:tblGrid>
              <a:tr h="1776165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 языке (5-дневка и 6-дневка)</a:t>
                      </a:r>
                      <a:r>
                        <a:rPr lang="ru-RU" baseline="0" dirty="0" smtClean="0"/>
                        <a:t> варианты 1,3. С учетом второго иностранного языка –вариант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 языке (5-дневка и 6-дневка) варианты 1,3. С учетом второго иностранного языка –вариант 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109196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языке, но наряду с ним изучается один из  государственных языков республик РФ и (или) один из языков народов РФ (5-дневка и 6-дневка) варианты 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русском языке, но наряду с ним изучается один из  государственных языков республик РФ и (или) один из языков народов РФ (5-дневка и 6-дневка) варианты 2,5</a:t>
                      </a:r>
                      <a:endParaRPr lang="ru-RU" dirty="0"/>
                    </a:p>
                  </a:txBody>
                  <a:tcPr/>
                </a:tc>
              </a:tr>
              <a:tr h="1443134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родном (нерусском) языке из числа языков народов РФ</a:t>
                      </a:r>
                      <a:r>
                        <a:rPr lang="ru-RU" baseline="0" dirty="0" smtClean="0"/>
                        <a:t>  ( 6-дневка)6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классов, в которых обучение ведется на родном (нерусском) языке из числа языков народов РФ ( 6-дневка) 6 вариант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СТАЛО в 5-9 </a:t>
            </a:r>
            <a:r>
              <a:rPr lang="ru-RU" dirty="0" err="1" smtClean="0"/>
              <a:t>кл</a:t>
            </a:r>
            <a:r>
              <a:rPr lang="ru-RU" dirty="0" smtClean="0"/>
              <a:t>                   БЫЛО в 5 </a:t>
            </a:r>
            <a:r>
              <a:rPr lang="ru-RU" dirty="0" err="1" smtClean="0"/>
              <a:t>кл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1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979</Words>
  <Application>Microsoft Office PowerPoint</Application>
  <PresentationFormat>Экран (4:3)</PresentationFormat>
  <Paragraphs>93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Утверждены федеральные основные общеобразовательные программы (ФООП),  школы должны привести свои программы в соответствие с ФООП не позднее 1 сентября 2023 года</vt:lpstr>
      <vt:lpstr>Как ориентироваться?</vt:lpstr>
      <vt:lpstr>ЧТО ТАКОЕ ФООП/ФОП?</vt:lpstr>
      <vt:lpstr>ЗАЧЕМ РАЗРАБОТАНЫ ФООП?</vt:lpstr>
      <vt:lpstr>СТАЛО                                        БЫЛО</vt:lpstr>
      <vt:lpstr>СТАЛО  в 1-4кл                          БЫЛО в 1 кл</vt:lpstr>
      <vt:lpstr>СТАЛО в 5-9 кл                   БЫЛО в 5 кл</vt:lpstr>
      <vt:lpstr>ФЕДЕРАЛЬНЫЕ УЧЕБНЫЕ ПЛАНЫ</vt:lpstr>
      <vt:lpstr>ФОП НОО</vt:lpstr>
      <vt:lpstr>Федеральный календарный учебный график</vt:lpstr>
      <vt:lpstr>КАКИЕ ФРП ОБЯЗАТЕЛЬНЫ?</vt:lpstr>
      <vt:lpstr>ФОП ООО</vt:lpstr>
      <vt:lpstr>ОТЛИЧИЕ ФРП В ФОП ОТ ПООП</vt:lpstr>
      <vt:lpstr>ОТЛИЧИЕ ФРП В ФОП ОТ ПООП</vt:lpstr>
      <vt:lpstr>РАЗНИЦА ФГОС И ФОП СОО</vt:lpstr>
      <vt:lpstr>НЬЮАНСЫ ФГОС И ФОП СОО</vt:lpstr>
      <vt:lpstr>Презентация PowerPoint</vt:lpstr>
      <vt:lpstr>Презентация PowerPoint</vt:lpstr>
      <vt:lpstr>Алгоритм действий ОО</vt:lpstr>
      <vt:lpstr>Ключевые компетенции учителя как основа успешного введения новых ФОП в школе 2023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портфолио</dc:title>
  <dc:creator>Студент</dc:creator>
  <cp:lastModifiedBy>user</cp:lastModifiedBy>
  <cp:revision>58</cp:revision>
  <dcterms:created xsi:type="dcterms:W3CDTF">2018-10-15T05:46:07Z</dcterms:created>
  <dcterms:modified xsi:type="dcterms:W3CDTF">2023-03-15T09:44:55Z</dcterms:modified>
</cp:coreProperties>
</file>