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72" r:id="rId4"/>
    <p:sldId id="279" r:id="rId5"/>
    <p:sldId id="273" r:id="rId6"/>
    <p:sldId id="271" r:id="rId7"/>
    <p:sldId id="282" r:id="rId8"/>
    <p:sldId id="274" r:id="rId9"/>
    <p:sldId id="287" r:id="rId10"/>
    <p:sldId id="260" r:id="rId11"/>
    <p:sldId id="265" r:id="rId12"/>
    <p:sldId id="266" r:id="rId13"/>
    <p:sldId id="284" r:id="rId14"/>
    <p:sldId id="289" r:id="rId15"/>
    <p:sldId id="285" r:id="rId16"/>
    <p:sldId id="286" r:id="rId17"/>
    <p:sldId id="267" r:id="rId18"/>
    <p:sldId id="264" r:id="rId19"/>
    <p:sldId id="270" r:id="rId20"/>
    <p:sldId id="257" r:id="rId21"/>
    <p:sldId id="281" r:id="rId22"/>
    <p:sldId id="258" r:id="rId23"/>
    <p:sldId id="262" r:id="rId24"/>
    <p:sldId id="263" r:id="rId25"/>
    <p:sldId id="261" r:id="rId26"/>
    <p:sldId id="259" r:id="rId27"/>
    <p:sldId id="288" r:id="rId28"/>
    <p:sldId id="283" r:id="rId29"/>
    <p:sldId id="268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9"/>
    <a:srgbClr val="FFCC00"/>
    <a:srgbClr val="F69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73" autoAdjust="0"/>
  </p:normalViewPr>
  <p:slideViewPr>
    <p:cSldViewPr snapToGrid="0">
      <p:cViewPr varScale="1">
        <p:scale>
          <a:sx n="71" d="100"/>
          <a:sy n="71" d="100"/>
        </p:scale>
        <p:origin x="6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71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6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95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5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50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0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57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57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23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4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45800">
              <a:srgbClr val="FFFF69"/>
            </a:gs>
            <a:gs pos="100000">
              <a:srgbClr val="F69B4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3F414-6DA6-46DE-8562-8FB5F82DE9D7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B314A-540E-476D-A5AC-CD82F7263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0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6CE2200-6D80-46CD-B0BB-861C8EB6121D}"/>
              </a:ext>
            </a:extLst>
          </p:cNvPr>
          <p:cNvSpPr/>
          <p:nvPr/>
        </p:nvSpPr>
        <p:spPr>
          <a:xfrm>
            <a:off x="762111" y="1625249"/>
            <a:ext cx="10693768" cy="35307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9EC31-4CE1-44B2-8677-8363A691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2823" y="1857011"/>
            <a:ext cx="7420542" cy="306718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kern="5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День открытых дверей </a:t>
            </a:r>
            <a:br>
              <a:rPr lang="ru-RU" sz="4000" b="1" kern="5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ru-RU" sz="4000" b="1" kern="5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Муниципальной методической </a:t>
            </a:r>
            <a:br>
              <a:rPr lang="ru-RU" sz="4000" b="1" kern="5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ru-RU" sz="4000" b="1" kern="50" dirty="0">
                <a:solidFill>
                  <a:srgbClr val="000000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службы города Кызыла</a:t>
            </a:r>
            <a:r>
              <a:rPr lang="ru-RU" sz="40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1500" b="1" dirty="0"/>
          </a:p>
        </p:txBody>
      </p:sp>
      <p:pic>
        <p:nvPicPr>
          <p:cNvPr id="1026" name="Picture 2" descr="\\172.26.4.200\общая\ПРЕСС-СЛУЖБА\ОТ МЕТОД СЛУЖБЫ\mms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93" y="1773048"/>
            <a:ext cx="3235115" cy="32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761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578634" y="2846717"/>
            <a:ext cx="9238891" cy="2035834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778" y="1240914"/>
            <a:ext cx="9734204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latin typeface="+mn-lt"/>
                <a:cs typeface="Times New Roman" panose="02020603050405020304" pitchFamily="18" charset="0"/>
              </a:rPr>
              <a:t>МЕТОДИЧЕСКАЯ ТЕМА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52E964-2498-49DE-BA4F-28A918080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52774"/>
            <a:ext cx="10515600" cy="13255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«Наставничество как образовательный</a:t>
            </a:r>
          </a:p>
          <a:p>
            <a:pPr marL="0" indent="0" algn="ctr">
              <a:buNone/>
            </a:pPr>
            <a:r>
              <a:rPr lang="ru-RU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 тренд   современности»</a:t>
            </a:r>
            <a:endParaRPr lang="ru-RU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36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56602"/>
            <a:ext cx="12192000" cy="47013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222" y="591473"/>
            <a:ext cx="9734204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52E964-2498-49DE-BA4F-28A918080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769" y="2602610"/>
            <a:ext cx="9885186" cy="18313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effectLst/>
                <a:ea typeface="Times New Roman" panose="02020603050405020304" pitchFamily="18" charset="0"/>
              </a:rPr>
              <a:t>Создание модели единого методического пространства в городе Кызыле, способствующей взаимодействию субъектов методических служб города Кызыла для повышения качества методического сопровождения и адресности профессионального роста педагогических работников и управленческих кадров города Кызыла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0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DB3FE5-D40C-4D91-9DC8-AC72610BC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33" y="0"/>
            <a:ext cx="107442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8443" y="2926083"/>
            <a:ext cx="1156783" cy="1325563"/>
          </a:xfrm>
        </p:spPr>
        <p:txBody>
          <a:bodyPr vert="horz">
            <a:noAutofit/>
          </a:bodyPr>
          <a:lstStyle/>
          <a:p>
            <a:pPr algn="ctr"/>
            <a:r>
              <a:rPr lang="ru-RU" sz="6000" dirty="0">
                <a:latin typeface="+mn-lt"/>
                <a:cs typeface="Times New Roman" panose="02020603050405020304" pitchFamily="18" charset="0"/>
              </a:rPr>
              <a:t>З</a:t>
            </a:r>
            <a:br>
              <a:rPr lang="ru-RU" sz="6000" dirty="0">
                <a:latin typeface="+mn-lt"/>
                <a:cs typeface="Times New Roman" panose="02020603050405020304" pitchFamily="18" charset="0"/>
              </a:rPr>
            </a:br>
            <a:r>
              <a:rPr lang="ru-RU" sz="6000" dirty="0">
                <a:latin typeface="+mn-lt"/>
                <a:cs typeface="Times New Roman" panose="02020603050405020304" pitchFamily="18" charset="0"/>
              </a:rPr>
              <a:t>А</a:t>
            </a:r>
            <a:br>
              <a:rPr lang="ru-RU" sz="6000" dirty="0">
                <a:latin typeface="+mn-lt"/>
                <a:cs typeface="Times New Roman" panose="02020603050405020304" pitchFamily="18" charset="0"/>
              </a:rPr>
            </a:br>
            <a:r>
              <a:rPr lang="ru-RU" sz="6000" dirty="0">
                <a:latin typeface="+mn-lt"/>
                <a:cs typeface="Times New Roman" panose="02020603050405020304" pitchFamily="18" charset="0"/>
              </a:rPr>
              <a:t>Д</a:t>
            </a:r>
            <a:br>
              <a:rPr lang="ru-RU" sz="6000" dirty="0">
                <a:latin typeface="+mn-lt"/>
                <a:cs typeface="Times New Roman" panose="02020603050405020304" pitchFamily="18" charset="0"/>
              </a:rPr>
            </a:br>
            <a:r>
              <a:rPr lang="ru-RU" sz="6000" dirty="0">
                <a:latin typeface="+mn-lt"/>
                <a:cs typeface="Times New Roman" panose="02020603050405020304" pitchFamily="18" charset="0"/>
              </a:rPr>
              <a:t>А</a:t>
            </a:r>
            <a:br>
              <a:rPr lang="ru-RU" sz="6000" dirty="0">
                <a:latin typeface="+mn-lt"/>
                <a:cs typeface="Times New Roman" panose="02020603050405020304" pitchFamily="18" charset="0"/>
              </a:rPr>
            </a:br>
            <a:r>
              <a:rPr lang="ru-RU" sz="6000" dirty="0">
                <a:latin typeface="+mn-lt"/>
                <a:cs typeface="Times New Roman" panose="02020603050405020304" pitchFamily="18" charset="0"/>
              </a:rPr>
              <a:t>Ч</a:t>
            </a:r>
            <a:br>
              <a:rPr lang="ru-RU" sz="6000" dirty="0">
                <a:latin typeface="+mn-lt"/>
                <a:cs typeface="Times New Roman" panose="02020603050405020304" pitchFamily="18" charset="0"/>
              </a:rPr>
            </a:br>
            <a:r>
              <a:rPr lang="ru-RU" sz="6000" dirty="0">
                <a:latin typeface="+mn-lt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575A88F4-5D1E-486A-B1FD-EEBE004D324A}"/>
              </a:ext>
            </a:extLst>
          </p:cNvPr>
          <p:cNvSpPr txBox="1">
            <a:spLocks/>
          </p:cNvSpPr>
          <p:nvPr/>
        </p:nvSpPr>
        <p:spPr>
          <a:xfrm>
            <a:off x="320511" y="727714"/>
            <a:ext cx="9305116" cy="57559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ea typeface="Times New Roman" panose="02020603050405020304" pitchFamily="18" charset="0"/>
              </a:rPr>
              <a:t>Создать муниципальную методическую службу (ММС), в том числе в сетевой форме. Разработка и утверждение муниципальных нормативно - правовых актов, регламентирующих деятельность муниципальной методической службы. </a:t>
            </a:r>
          </a:p>
          <a:p>
            <a:pPr algn="just"/>
            <a:r>
              <a:rPr lang="ru-RU" sz="2400" dirty="0">
                <a:ea typeface="Times New Roman" panose="02020603050405020304" pitchFamily="18" charset="0"/>
              </a:rPr>
              <a:t>Внедрить во всех образовательных организациях города Кызыла целевую модель наставничества. </a:t>
            </a:r>
          </a:p>
          <a:p>
            <a:pPr algn="just"/>
            <a:r>
              <a:rPr lang="ru-RU" sz="2400" dirty="0">
                <a:ea typeface="Times New Roman" panose="02020603050405020304" pitchFamily="18" charset="0"/>
              </a:rPr>
              <a:t>Повысить уровень профессионального мастерства в формате непрерывного образования, в том числе в рамках муниципальной целевой модели наставничества.	</a:t>
            </a:r>
          </a:p>
          <a:p>
            <a:pPr algn="just"/>
            <a:r>
              <a:rPr lang="ru-RU" sz="2400" dirty="0">
                <a:ea typeface="Times New Roman" panose="02020603050405020304" pitchFamily="18" charset="0"/>
              </a:rPr>
              <a:t>Создать сетевые профессиональные сообщества: «Школа молодых педагогов города Кызыла» и «Школа наставников города Кызыла».</a:t>
            </a:r>
          </a:p>
          <a:p>
            <a:pPr algn="just"/>
            <a:r>
              <a:rPr lang="ru-RU" sz="2400" dirty="0">
                <a:ea typeface="Times New Roman" panose="02020603050405020304" pitchFamily="18" charset="0"/>
              </a:rPr>
              <a:t>Вовлекать в различные формы поддержки и сопровождения педагогов до 35 лет (до 3 лет стажа). </a:t>
            </a:r>
          </a:p>
          <a:p>
            <a:pPr algn="just"/>
            <a:r>
              <a:rPr lang="ru-RU" sz="2400" dirty="0">
                <a:ea typeface="Times New Roman" panose="02020603050405020304" pitchFamily="18" charset="0"/>
              </a:rPr>
              <a:t>Реализовать систему мероприятий (семинары, вебинары, тренинги, открытые уроки, конкурсы профессионального мастерства, мастер-классы, воркшопы, фестивали, форумы ассоциаций учителей-предметников и педагогов города Кызыла), направленных на повышение педагогического мастерства.	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7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Муниципальный проект «Мой наставник»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9081A-4C9D-4732-B120-87FC6209F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3" y="1713296"/>
            <a:ext cx="5286049" cy="432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60257A-3C94-4A0D-B009-85B3F24D7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62" y="1713296"/>
            <a:ext cx="4665535" cy="4322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77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дал положительный результат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2022 году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27855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smtClean="0"/>
              <a:t>Всего – 107 молодых педагогов</a:t>
            </a:r>
          </a:p>
          <a:p>
            <a:pPr marL="0" indent="0">
              <a:buNone/>
            </a:pPr>
            <a:r>
              <a:rPr lang="ru-RU" sz="3600" dirty="0" smtClean="0"/>
              <a:t>На «хорошо» и «отлично»- 96 человек (89,7%)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2023 году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27612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/>
              <a:t>Всего – </a:t>
            </a:r>
            <a:r>
              <a:rPr lang="ru-RU" sz="3600" dirty="0" smtClean="0"/>
              <a:t>37 </a:t>
            </a:r>
            <a:r>
              <a:rPr lang="ru-RU" sz="3600" dirty="0"/>
              <a:t>молодых педагогов</a:t>
            </a:r>
          </a:p>
          <a:p>
            <a:pPr marL="0" indent="0">
              <a:buNone/>
            </a:pPr>
            <a:r>
              <a:rPr lang="ru-RU" sz="3600" dirty="0"/>
              <a:t>На «хорошо» и «отлично»- </a:t>
            </a:r>
            <a:r>
              <a:rPr lang="ru-RU" sz="3600" dirty="0" smtClean="0"/>
              <a:t>36 человек (97,2%)</a:t>
            </a:r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639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Муниципальный конкурс «Восходящие звезды педагогического Олимпа»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49DA7-D861-4748-B442-0D8F35483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55" y="1790297"/>
            <a:ext cx="5428645" cy="407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59C20B-9ECF-4A90-91D0-528F6B3B5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2" y="1790298"/>
            <a:ext cx="5428643" cy="407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713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2507"/>
            <a:ext cx="10972800" cy="1143000"/>
          </a:xfrm>
        </p:spPr>
        <p:txBody>
          <a:bodyPr/>
          <a:lstStyle/>
          <a:p>
            <a:r>
              <a:rPr lang="ru-RU" dirty="0"/>
              <a:t>Месячник по молодым педагогам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348" y="894266"/>
            <a:ext cx="10972800" cy="64248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Конкурс «Люблю свою профессию!»</a:t>
            </a:r>
          </a:p>
        </p:txBody>
      </p:sp>
      <p:pic>
        <p:nvPicPr>
          <p:cNvPr id="4" name="Департамент по образованию Мэрии города Кызыла - Видео от Департамент по образованию Мэрии города Кызыла (1)">
            <a:hlinkClick r:id="" action="ppaction://media"/>
            <a:extLst>
              <a:ext uri="{FF2B5EF4-FFF2-40B4-BE49-F238E27FC236}">
                <a16:creationId xmlns:a16="http://schemas.microsoft.com/office/drawing/2014/main" id="{3AD745C7-D532-4F46-A4E2-E98B2681B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211" y="1537064"/>
            <a:ext cx="8913578" cy="50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8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3EF1D-0EF8-450A-B925-F72AF2BE28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83569"/>
            <a:ext cx="4656373" cy="58693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67DDC-EAA8-47B9-B3B2-D4B11DC533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6373" y="1083569"/>
            <a:ext cx="4462965" cy="58385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A5B790-58B7-4A72-BEA7-3B51C7E9E2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9338" y="1083569"/>
            <a:ext cx="3136868" cy="25150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19338" y="3598632"/>
            <a:ext cx="3072662" cy="3323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4CCE2811-50D2-4F67-945B-F78C3151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81" y="102110"/>
            <a:ext cx="10972800" cy="1143000"/>
          </a:xfrm>
        </p:spPr>
        <p:txBody>
          <a:bodyPr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ПЛАН МУНИЦИПАЛЬНОЙ МЕТОД. СЛУЖБЫ</a:t>
            </a:r>
          </a:p>
        </p:txBody>
      </p:sp>
    </p:spTree>
    <p:extLst>
      <p:ext uri="{BB962C8B-B14F-4D97-AF65-F5344CB8AC3E}">
        <p14:creationId xmlns:p14="http://schemas.microsoft.com/office/powerpoint/2010/main" val="3174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815A9-A9BB-488D-BA16-664162FF7E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7900"/>
            <a:ext cx="12266762" cy="720114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CCE2811-50D2-4F67-945B-F78C3151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81" y="102110"/>
            <a:ext cx="10972800" cy="1143000"/>
          </a:xfrm>
        </p:spPr>
        <p:txBody>
          <a:bodyPr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ИНФОРМАЦИОННЫЙ БЮЛЛЕТЕНЬ </a:t>
            </a:r>
          </a:p>
        </p:txBody>
      </p:sp>
    </p:spTree>
    <p:extLst>
      <p:ext uri="{BB962C8B-B14F-4D97-AF65-F5344CB8AC3E}">
        <p14:creationId xmlns:p14="http://schemas.microsoft.com/office/powerpoint/2010/main" val="230321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B252E964-2498-49DE-BA4F-28A918080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1579" y="2098308"/>
            <a:ext cx="7912914" cy="221381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b="1" i="1" dirty="0">
                <a:effectLst/>
                <a:latin typeface="Times New Roman" panose="02020603050405020304" pitchFamily="18" charset="0"/>
                <a:ea typeface="Arial Unicode MS"/>
              </a:rPr>
              <a:t>«Плох тот план, который </a:t>
            </a:r>
          </a:p>
          <a:p>
            <a:pPr marL="0" indent="0" algn="ctr">
              <a:buNone/>
            </a:pPr>
            <a:r>
              <a:rPr lang="ru-RU" sz="3600" b="1" i="1" dirty="0">
                <a:effectLst/>
                <a:latin typeface="Times New Roman" panose="02020603050405020304" pitchFamily="18" charset="0"/>
                <a:ea typeface="Arial Unicode MS"/>
              </a:rPr>
              <a:t>нельзя изменить</a:t>
            </a:r>
            <a:endParaRPr lang="ru-RU" sz="3600" b="1" i="1" dirty="0">
              <a:latin typeface="Times New Roman" panose="02020603050405020304" pitchFamily="18" charset="0"/>
              <a:ea typeface="Arial Unicode MS"/>
            </a:endParaRPr>
          </a:p>
          <a:p>
            <a:pPr marL="0" indent="0" algn="ctr">
              <a:buNone/>
            </a:pPr>
            <a:endParaRPr lang="ru-RU" sz="36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Публилий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Сир</a:t>
            </a:r>
            <a:endPara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6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76201" y="2803584"/>
            <a:ext cx="10972800" cy="5539567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В МУНИЦИПАЛИТЕТЕ В КОНТЕКСТЕ </a:t>
            </a:r>
          </a:p>
          <a:p>
            <a:pPr marL="0" indent="0" algn="ctr">
              <a:buNone/>
            </a:pPr>
            <a:r>
              <a:rPr lang="ru-RU" sz="4000" dirty="0">
                <a:latin typeface="Franklin Gothic Medium" panose="020B0603020102020204" pitchFamily="34" charset="0"/>
                <a:cs typeface="Times New Roman" panose="02020603050405020304" pitchFamily="18" charset="0"/>
              </a:rPr>
              <a:t>СОВРЕМЕННЫХ ТРЕБОВАНИЙ»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7844" y="1907875"/>
            <a:ext cx="10604441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ОРГАНИЗАЦИЯ</a:t>
            </a:r>
            <a:r>
              <a:rPr lang="ru-RU" sz="4400" dirty="0">
                <a:solidFill>
                  <a:schemeClr val="tx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 МЕТОДИЧЕСКОЙ РАБОТЫ 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0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993" y="117695"/>
            <a:ext cx="9676015" cy="12078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системы на муниципальном уровне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238" y="1804818"/>
            <a:ext cx="10972800" cy="436341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9" name="Стрелка вниз 8"/>
          <p:cNvSpPr/>
          <p:nvPr/>
        </p:nvSpPr>
        <p:spPr>
          <a:xfrm rot="19576878">
            <a:off x="7370688" y="1472710"/>
            <a:ext cx="484632" cy="1251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918514">
            <a:off x="4687723" y="1478476"/>
            <a:ext cx="484632" cy="12264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609485">
            <a:off x="2340008" y="1506299"/>
            <a:ext cx="484632" cy="1281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8577288">
            <a:off x="9771500" y="1377685"/>
            <a:ext cx="511412" cy="1407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8685" y="2747139"/>
            <a:ext cx="2710317" cy="2803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ИНФОРМАЦИОННО-МЕТОДИЧЕСКОЕ</a:t>
            </a: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99148" y="2734572"/>
            <a:ext cx="2586016" cy="2803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ОРГАНИЗАЦИОННО-МЕТОДИЧЕСКОЕ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84340" y="2670772"/>
            <a:ext cx="2924269" cy="2788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КОНСУЛЬТАЦИОННОЕ НАПРАВЛЕНИЕ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169781" y="2670771"/>
            <a:ext cx="2871328" cy="2788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АНАЛИТИЧЕСКОЕ НАПРАВЛЕНИЕ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40217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993" y="301925"/>
            <a:ext cx="9676015" cy="10236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cs typeface="Times New Roman" panose="02020603050405020304" pitchFamily="18" charset="0"/>
              </a:rPr>
              <a:t>Информационно-методическое направление: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0916810-13CC-4B12-86BD-135E1EC12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270304"/>
              </p:ext>
            </p:extLst>
          </p:nvPr>
        </p:nvGraphicFramePr>
        <p:xfrm>
          <a:off x="344033" y="1122630"/>
          <a:ext cx="11180859" cy="545724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09860">
                  <a:extLst>
                    <a:ext uri="{9D8B030D-6E8A-4147-A177-3AD203B41FA5}">
                      <a16:colId xmlns:a16="http://schemas.microsoft.com/office/drawing/2014/main" val="1596611689"/>
                    </a:ext>
                  </a:extLst>
                </a:gridCol>
                <a:gridCol w="4650843">
                  <a:extLst>
                    <a:ext uri="{9D8B030D-6E8A-4147-A177-3AD203B41FA5}">
                      <a16:colId xmlns:a16="http://schemas.microsoft.com/office/drawing/2014/main" val="3408929690"/>
                    </a:ext>
                  </a:extLst>
                </a:gridCol>
                <a:gridCol w="1556685">
                  <a:extLst>
                    <a:ext uri="{9D8B030D-6E8A-4147-A177-3AD203B41FA5}">
                      <a16:colId xmlns:a16="http://schemas.microsoft.com/office/drawing/2014/main" val="4258833924"/>
                    </a:ext>
                  </a:extLst>
                </a:gridCol>
                <a:gridCol w="1579095">
                  <a:extLst>
                    <a:ext uri="{9D8B030D-6E8A-4147-A177-3AD203B41FA5}">
                      <a16:colId xmlns:a16="http://schemas.microsoft.com/office/drawing/2014/main" val="2467281416"/>
                    </a:ext>
                  </a:extLst>
                </a:gridCol>
                <a:gridCol w="3084376">
                  <a:extLst>
                    <a:ext uri="{9D8B030D-6E8A-4147-A177-3AD203B41FA5}">
                      <a16:colId xmlns:a16="http://schemas.microsoft.com/office/drawing/2014/main" val="2564120845"/>
                    </a:ext>
                  </a:extLst>
                </a:gridCol>
              </a:tblGrid>
              <a:tr h="62211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Планируемое мероприятие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Срок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Результат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011368"/>
                  </a:ext>
                </a:extLst>
              </a:tr>
              <a:tr h="688159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Городское методическое совещание «Приоритетные задачи методической работы в 2023- 2024 учебном году.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октябрь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Протокол.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Руководитель ММС 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Оюн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А.В.,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Саражакова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В.А.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983940"/>
                  </a:ext>
                </a:extLst>
              </a:tr>
              <a:tr h="684344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Составление плана работы ММС.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октябрь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План на 2023-2024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уч.год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Руководитель ММС 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Оюн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А.В.,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Саражакова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В.А.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283451"/>
                  </a:ext>
                </a:extLst>
              </a:tr>
              <a:tr h="625925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Организационные совещания ММС.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ноябрь декабрь февраль март апрель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Протокола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Руководитель ММС 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Оюн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А.В.,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Саражакова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В.А.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642457"/>
                  </a:ext>
                </a:extLst>
              </a:tr>
              <a:tr h="497689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Обновление базы данных педагогов наставников, молодых педагогов, методистов ОО.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сентябрь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Банк данных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Оюн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А.В.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7307886"/>
                  </a:ext>
                </a:extLst>
              </a:tr>
              <a:tr h="61228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Выявление и сбор базы данных учителей «группы риска» и определение к ним наставников в рамках проекта « Мой наставник».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сентябрь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Банк данных и определение наставников.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Монгуш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Е.Ю.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774223"/>
                  </a:ext>
                </a:extLst>
              </a:tr>
              <a:tr h="70568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Банк данных метод актива,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Банк данных учителей с ИОМ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апрель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Монгуш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Е.Ю.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5945031"/>
                  </a:ext>
                </a:extLst>
              </a:tr>
              <a:tr h="705685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на сайт новости, новые материалы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течение года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70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75"/>
            <a:ext cx="10515600" cy="74046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  <a:cs typeface="Times New Roman" panose="02020603050405020304" pitchFamily="18" charset="0"/>
              </a:rPr>
              <a:t>Организационно-методическое направление: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0916810-13CC-4B12-86BD-135E1EC12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493851"/>
              </p:ext>
            </p:extLst>
          </p:nvPr>
        </p:nvGraphicFramePr>
        <p:xfrm>
          <a:off x="748147" y="1185612"/>
          <a:ext cx="10605655" cy="5058243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316992">
                  <a:extLst>
                    <a:ext uri="{9D8B030D-6E8A-4147-A177-3AD203B41FA5}">
                      <a16:colId xmlns:a16="http://schemas.microsoft.com/office/drawing/2014/main" val="1596611689"/>
                    </a:ext>
                  </a:extLst>
                </a:gridCol>
                <a:gridCol w="5227597">
                  <a:extLst>
                    <a:ext uri="{9D8B030D-6E8A-4147-A177-3AD203B41FA5}">
                      <a16:colId xmlns:a16="http://schemas.microsoft.com/office/drawing/2014/main" val="3408929690"/>
                    </a:ext>
                  </a:extLst>
                </a:gridCol>
                <a:gridCol w="1338349">
                  <a:extLst>
                    <a:ext uri="{9D8B030D-6E8A-4147-A177-3AD203B41FA5}">
                      <a16:colId xmlns:a16="http://schemas.microsoft.com/office/drawing/2014/main" val="4258833924"/>
                    </a:ext>
                  </a:extLst>
                </a:gridCol>
                <a:gridCol w="1343509">
                  <a:extLst>
                    <a:ext uri="{9D8B030D-6E8A-4147-A177-3AD203B41FA5}">
                      <a16:colId xmlns:a16="http://schemas.microsoft.com/office/drawing/2014/main" val="2467281416"/>
                    </a:ext>
                  </a:extLst>
                </a:gridCol>
                <a:gridCol w="2379208">
                  <a:extLst>
                    <a:ext uri="{9D8B030D-6E8A-4147-A177-3AD203B41FA5}">
                      <a16:colId xmlns:a16="http://schemas.microsoft.com/office/drawing/2014/main" val="2564120845"/>
                    </a:ext>
                  </a:extLst>
                </a:gridCol>
              </a:tblGrid>
              <a:tr h="4756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Планируемое мероприятие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Срок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Результат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011368"/>
                  </a:ext>
                </a:extLst>
              </a:tr>
              <a:tr h="1627147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 Организация прогнозирования, планирования и повышения квалификации и профессиональной переподготовки педагогических и руководящих работников ОУ оказание им информационно-методической помощи в системе непрерывного образования.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в течение учебного года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в течение учебного года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983940"/>
                  </a:ext>
                </a:extLst>
              </a:tr>
              <a:tr h="1394697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Организация изучения запросов, методическое сопровождение и оказание практической помощи: молодым специалистам, педагогическим работникам в период подготовки к аттестации, в </a:t>
                      </a:r>
                      <a:r>
                        <a:rPr lang="ru-RU" sz="1600" dirty="0" err="1">
                          <a:effectLst/>
                        </a:rPr>
                        <a:t>межаттестационный</a:t>
                      </a:r>
                      <a:r>
                        <a:rPr lang="ru-RU" sz="1600" dirty="0">
                          <a:effectLst/>
                        </a:rPr>
                        <a:t> период.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ноябрь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в течение учебного года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ноябрь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в течение учебного года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В.А., методисты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283451"/>
                  </a:ext>
                </a:extLst>
              </a:tr>
              <a:tr h="14267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</a:rPr>
                        <a:t>Организация участия педагогических работников в вебинарах, региональных, межмуниципальных конкурсах профессионального мастерства, конференциях, семинарах, выездных проблемных семинарах.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в течение учебного года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Организационное прохождение и участие.</a:t>
                      </a:r>
                    </a:p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В.А., методисты ОО</a:t>
                      </a:r>
                    </a:p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3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875"/>
            <a:ext cx="10515600" cy="74046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black"/>
                </a:solidFill>
                <a:cs typeface="Times New Roman" panose="02020603050405020304" pitchFamily="18" charset="0"/>
              </a:rPr>
              <a:t>Организационно-методическое направление: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0916810-13CC-4B12-86BD-135E1EC12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432414"/>
              </p:ext>
            </p:extLst>
          </p:nvPr>
        </p:nvGraphicFramePr>
        <p:xfrm>
          <a:off x="640081" y="1101410"/>
          <a:ext cx="11201852" cy="5334190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316992">
                  <a:extLst>
                    <a:ext uri="{9D8B030D-6E8A-4147-A177-3AD203B41FA5}">
                      <a16:colId xmlns:a16="http://schemas.microsoft.com/office/drawing/2014/main" val="1596611689"/>
                    </a:ext>
                  </a:extLst>
                </a:gridCol>
                <a:gridCol w="4920025">
                  <a:extLst>
                    <a:ext uri="{9D8B030D-6E8A-4147-A177-3AD203B41FA5}">
                      <a16:colId xmlns:a16="http://schemas.microsoft.com/office/drawing/2014/main" val="3408929690"/>
                    </a:ext>
                  </a:extLst>
                </a:gridCol>
                <a:gridCol w="972589">
                  <a:extLst>
                    <a:ext uri="{9D8B030D-6E8A-4147-A177-3AD203B41FA5}">
                      <a16:colId xmlns:a16="http://schemas.microsoft.com/office/drawing/2014/main" val="4258833924"/>
                    </a:ext>
                  </a:extLst>
                </a:gridCol>
                <a:gridCol w="3050771">
                  <a:extLst>
                    <a:ext uri="{9D8B030D-6E8A-4147-A177-3AD203B41FA5}">
                      <a16:colId xmlns:a16="http://schemas.microsoft.com/office/drawing/2014/main" val="2467281416"/>
                    </a:ext>
                  </a:extLst>
                </a:gridCol>
                <a:gridCol w="1941475">
                  <a:extLst>
                    <a:ext uri="{9D8B030D-6E8A-4147-A177-3AD203B41FA5}">
                      <a16:colId xmlns:a16="http://schemas.microsoft.com/office/drawing/2014/main" val="2564120845"/>
                    </a:ext>
                  </a:extLst>
                </a:gridCol>
              </a:tblGrid>
              <a:tr h="44103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Планируемое мероприятие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Срок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Результат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011368"/>
                  </a:ext>
                </a:extLst>
              </a:tr>
              <a:tr h="6211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Организация семинара в рамках проекта «Мой наставник».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ноябрь декабрь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Открытые уроки молодых педагогов МОУ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</a:rPr>
                        <a:t>Монгуш</a:t>
                      </a:r>
                      <a:r>
                        <a:rPr lang="ru-RU" sz="1600" dirty="0">
                          <a:effectLst/>
                        </a:rPr>
                        <a:t> Е.Ю.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983940"/>
                  </a:ext>
                </a:extLst>
              </a:tr>
              <a:tr h="6615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Организация выездных семинаров в рамках проекта «Мой наставник»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февраль марта апрель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Выездное ГМО методистов в школы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Монгуш Е.Ю.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283451"/>
                  </a:ext>
                </a:extLst>
              </a:tr>
              <a:tr h="5644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Открытые уроки молодых педагогов в рамках проекта «Мой наставник».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декабрь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Составление графика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Методисты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795910"/>
                  </a:ext>
                </a:extLst>
              </a:tr>
              <a:tr h="669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Установочный семинар конкурса  «Восходящие звезды педагогического Олимпа».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октябрь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8295434"/>
                  </a:ext>
                </a:extLst>
              </a:tr>
              <a:tr h="1069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Организация и проведение  конкурса среди молодых педагогов «Восходящие звезды педагогического Олимпа».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октябрь -ноябрь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effectLst/>
                        </a:rPr>
                        <a:t>Победители участвуют на региональном этапе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2113989"/>
                  </a:ext>
                </a:extLst>
              </a:tr>
              <a:tr h="1069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Организовать посещение молодыми специалистами и вновь прибывшими педагогами уроков коллег наставников и учителей </a:t>
                      </a:r>
                      <a:r>
                        <a:rPr lang="ru-RU" sz="1600" dirty="0" err="1">
                          <a:effectLst/>
                        </a:rPr>
                        <a:t>стажистов</a:t>
                      </a:r>
                      <a:r>
                        <a:rPr lang="ru-RU" sz="1600" dirty="0">
                          <a:effectLst/>
                        </a:rPr>
                        <a:t> в рамках проекта «Мой наставник».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декабрь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Составление графика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Методисты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120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9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13" y="-146649"/>
            <a:ext cx="10515600" cy="107010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black"/>
                </a:solidFill>
                <a:cs typeface="Times New Roman" panose="02020603050405020304" pitchFamily="18" charset="0"/>
              </a:rPr>
              <a:t>Организационно-методическое направление: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0916810-13CC-4B12-86BD-135E1EC12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151795"/>
              </p:ext>
            </p:extLst>
          </p:nvPr>
        </p:nvGraphicFramePr>
        <p:xfrm>
          <a:off x="198407" y="668744"/>
          <a:ext cx="11896168" cy="609909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731445">
                  <a:extLst>
                    <a:ext uri="{9D8B030D-6E8A-4147-A177-3AD203B41FA5}">
                      <a16:colId xmlns:a16="http://schemas.microsoft.com/office/drawing/2014/main" val="1596611689"/>
                    </a:ext>
                  </a:extLst>
                </a:gridCol>
                <a:gridCol w="4626959">
                  <a:extLst>
                    <a:ext uri="{9D8B030D-6E8A-4147-A177-3AD203B41FA5}">
                      <a16:colId xmlns:a16="http://schemas.microsoft.com/office/drawing/2014/main" val="3408929690"/>
                    </a:ext>
                  </a:extLst>
                </a:gridCol>
                <a:gridCol w="989819">
                  <a:extLst>
                    <a:ext uri="{9D8B030D-6E8A-4147-A177-3AD203B41FA5}">
                      <a16:colId xmlns:a16="http://schemas.microsoft.com/office/drawing/2014/main" val="4258833924"/>
                    </a:ext>
                  </a:extLst>
                </a:gridCol>
                <a:gridCol w="2049352">
                  <a:extLst>
                    <a:ext uri="{9D8B030D-6E8A-4147-A177-3AD203B41FA5}">
                      <a16:colId xmlns:a16="http://schemas.microsoft.com/office/drawing/2014/main" val="2467281416"/>
                    </a:ext>
                  </a:extLst>
                </a:gridCol>
                <a:gridCol w="3498593">
                  <a:extLst>
                    <a:ext uri="{9D8B030D-6E8A-4147-A177-3AD203B41FA5}">
                      <a16:colId xmlns:a16="http://schemas.microsoft.com/office/drawing/2014/main" val="2564120845"/>
                    </a:ext>
                  </a:extLst>
                </a:gridCol>
              </a:tblGrid>
              <a:tr h="53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Планируемое мероприятие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Срок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011368"/>
                  </a:ext>
                </a:extLst>
              </a:tr>
              <a:tr h="94229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10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Организация конкурсов в рамках муниципального конкурса Учитель года «Лучший педагог мужчина-2024»., «Я наставник-2024», "Молодой специалист».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февраль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Победители участвуют на региональном этапе.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 Руководитель ММС,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 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983940"/>
                  </a:ext>
                </a:extLst>
              </a:tr>
              <a:tr h="4711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11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Открытые уроки молодых педагогов в рамках проекта «Мой наставник».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декабрь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Составление графика.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</a:rPr>
                        <a:t> Методисты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283451"/>
                  </a:ext>
                </a:extLst>
              </a:tr>
              <a:tr h="11736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12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ГМО методистов (составить график).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февраль - апрель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Составление графика.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 Руководитель ММС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В.А.,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8795910"/>
                  </a:ext>
                </a:extLst>
              </a:tr>
              <a:tr h="11736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13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Совещание методистов по итогам 1 полугодия.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январь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Системное решение задач методической работ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 Руководитель ММС,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 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В.А.,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8295434"/>
                  </a:ext>
                </a:extLst>
              </a:tr>
              <a:tr h="16490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14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Проведение</a:t>
                      </a:r>
                      <a:r>
                        <a:rPr lang="ru-RU" sz="1600" baseline="0" dirty="0">
                          <a:effectLst/>
                        </a:rPr>
                        <a:t> Конкурсов профессионального мастерства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январь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Приказ, подготовка победителей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 Руководитель ММС,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В.А., 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 ОО,</a:t>
                      </a:r>
                      <a:r>
                        <a:rPr lang="ru-RU" sz="1600" baseline="0" dirty="0">
                          <a:effectLst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>
                          <a:effectLst/>
                        </a:rPr>
                        <a:t>отделы Департамента</a:t>
                      </a:r>
                      <a:endParaRPr lang="ru-RU" sz="1600" dirty="0">
                        <a:effectLst/>
                      </a:endParaRPr>
                    </a:p>
                    <a:p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12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611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85" y="128290"/>
            <a:ext cx="9734204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+mn-lt"/>
                <a:cs typeface="Times New Roman" panose="02020603050405020304" pitchFamily="18" charset="0"/>
              </a:rPr>
              <a:t>КОНСУЛЬТАЦИОННОЕ НАПРАВЛЕНИЕ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0916810-13CC-4B12-86BD-135E1EC12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551820"/>
              </p:ext>
            </p:extLst>
          </p:nvPr>
        </p:nvGraphicFramePr>
        <p:xfrm>
          <a:off x="734291" y="1240697"/>
          <a:ext cx="10723419" cy="5235613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320511">
                  <a:extLst>
                    <a:ext uri="{9D8B030D-6E8A-4147-A177-3AD203B41FA5}">
                      <a16:colId xmlns:a16="http://schemas.microsoft.com/office/drawing/2014/main" val="1596611689"/>
                    </a:ext>
                  </a:extLst>
                </a:gridCol>
                <a:gridCol w="4291145">
                  <a:extLst>
                    <a:ext uri="{9D8B030D-6E8A-4147-A177-3AD203B41FA5}">
                      <a16:colId xmlns:a16="http://schemas.microsoft.com/office/drawing/2014/main" val="3408929690"/>
                    </a:ext>
                  </a:extLst>
                </a:gridCol>
                <a:gridCol w="1562081">
                  <a:extLst>
                    <a:ext uri="{9D8B030D-6E8A-4147-A177-3AD203B41FA5}">
                      <a16:colId xmlns:a16="http://schemas.microsoft.com/office/drawing/2014/main" val="4258833924"/>
                    </a:ext>
                  </a:extLst>
                </a:gridCol>
                <a:gridCol w="2144055">
                  <a:extLst>
                    <a:ext uri="{9D8B030D-6E8A-4147-A177-3AD203B41FA5}">
                      <a16:colId xmlns:a16="http://schemas.microsoft.com/office/drawing/2014/main" val="2467281416"/>
                    </a:ext>
                  </a:extLst>
                </a:gridCol>
                <a:gridCol w="2405627">
                  <a:extLst>
                    <a:ext uri="{9D8B030D-6E8A-4147-A177-3AD203B41FA5}">
                      <a16:colId xmlns:a16="http://schemas.microsoft.com/office/drawing/2014/main" val="2564120845"/>
                    </a:ext>
                  </a:extLst>
                </a:gridCol>
              </a:tblGrid>
              <a:tr h="4869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Планируемое мероприятие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Срок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Результат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011368"/>
                  </a:ext>
                </a:extLst>
              </a:tr>
              <a:tr h="121737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Организация психологических тренингов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февраль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</a:t>
                      </a:r>
                      <a:r>
                        <a:rPr lang="ru-RU" sz="1600" dirty="0" err="1">
                          <a:effectLst/>
                        </a:rPr>
                        <a:t>Монгуш</a:t>
                      </a:r>
                      <a:r>
                        <a:rPr lang="ru-RU" sz="1600" dirty="0">
                          <a:effectLst/>
                        </a:rPr>
                        <a:t> Е.Ю.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Для сплочения методистов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983940"/>
                  </a:ext>
                </a:extLst>
              </a:tr>
              <a:tr h="121737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Консультация методистов,</a:t>
                      </a:r>
                      <a:r>
                        <a:rPr lang="ru-RU" sz="1600" baseline="0" dirty="0">
                          <a:effectLst/>
                        </a:rPr>
                        <a:t> зам по НМР</a:t>
                      </a:r>
                    </a:p>
                    <a:p>
                      <a:pPr algn="ctr"/>
                      <a:r>
                        <a:rPr lang="ru-RU" sz="1600" baseline="0" dirty="0">
                          <a:effectLst/>
                        </a:rPr>
                        <a:t> (по реализации проектов, по сопровождению ИОМ, по подготовке участников КПМ и т.д.)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март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</a:t>
                      </a:r>
                      <a:r>
                        <a:rPr lang="ru-RU" sz="1600" dirty="0" err="1">
                          <a:effectLst/>
                        </a:rPr>
                        <a:t>Монгуш</a:t>
                      </a:r>
                      <a:r>
                        <a:rPr lang="ru-RU" sz="1600" dirty="0">
                          <a:effectLst/>
                        </a:rPr>
                        <a:t> Е.Ю.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протокол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283451"/>
                  </a:ext>
                </a:extLst>
              </a:tr>
              <a:tr h="121737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</a:t>
                      </a: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семинары</a:t>
                      </a:r>
                    </a:p>
                    <a:p>
                      <a:pPr algn="ctr"/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(очные, д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истанционные)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течение года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ММС,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 ММС,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 ОО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642457"/>
                  </a:ext>
                </a:extLst>
              </a:tr>
              <a:tr h="973897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7307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31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899" y="280547"/>
            <a:ext cx="9734204" cy="79932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cs typeface="Times New Roman" panose="02020603050405020304" pitchFamily="18" charset="0"/>
              </a:rPr>
              <a:t>АНАЛИТИЧЕСКОЕ НАПРАВЛЕНИЕ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0916810-13CC-4B12-86BD-135E1EC12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701688"/>
              </p:ext>
            </p:extLst>
          </p:nvPr>
        </p:nvGraphicFramePr>
        <p:xfrm>
          <a:off x="224288" y="1069676"/>
          <a:ext cx="11375366" cy="519793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323645">
                  <a:extLst>
                    <a:ext uri="{9D8B030D-6E8A-4147-A177-3AD203B41FA5}">
                      <a16:colId xmlns:a16="http://schemas.microsoft.com/office/drawing/2014/main" val="1596611689"/>
                    </a:ext>
                  </a:extLst>
                </a:gridCol>
                <a:gridCol w="4333096">
                  <a:extLst>
                    <a:ext uri="{9D8B030D-6E8A-4147-A177-3AD203B41FA5}">
                      <a16:colId xmlns:a16="http://schemas.microsoft.com/office/drawing/2014/main" val="3408929690"/>
                    </a:ext>
                  </a:extLst>
                </a:gridCol>
                <a:gridCol w="987854">
                  <a:extLst>
                    <a:ext uri="{9D8B030D-6E8A-4147-A177-3AD203B41FA5}">
                      <a16:colId xmlns:a16="http://schemas.microsoft.com/office/drawing/2014/main" val="4258833924"/>
                    </a:ext>
                  </a:extLst>
                </a:gridCol>
                <a:gridCol w="3188549">
                  <a:extLst>
                    <a:ext uri="{9D8B030D-6E8A-4147-A177-3AD203B41FA5}">
                      <a16:colId xmlns:a16="http://schemas.microsoft.com/office/drawing/2014/main" val="2467281416"/>
                    </a:ext>
                  </a:extLst>
                </a:gridCol>
                <a:gridCol w="2542222">
                  <a:extLst>
                    <a:ext uri="{9D8B030D-6E8A-4147-A177-3AD203B41FA5}">
                      <a16:colId xmlns:a16="http://schemas.microsoft.com/office/drawing/2014/main" val="2564120845"/>
                    </a:ext>
                  </a:extLst>
                </a:gridCol>
              </a:tblGrid>
              <a:tr h="6233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Планируемое мероприятие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</a:rPr>
                        <a:t>Срок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Ответственный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результат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7011368"/>
                  </a:ext>
                </a:extLst>
              </a:tr>
              <a:tr h="1040602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Проверка работы методистов через сайт ОО. 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февраль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Монгуш</a:t>
                      </a:r>
                      <a:r>
                        <a:rPr lang="ru-RU" sz="1600" dirty="0">
                          <a:effectLst/>
                        </a:rPr>
                        <a:t> Е.Ю.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Мониторинг качества ведения документационной работы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983940"/>
                  </a:ext>
                </a:extLst>
              </a:tr>
              <a:tr h="1246691">
                <a:tc>
                  <a:txBody>
                    <a:bodyPr/>
                    <a:lstStyle/>
                    <a:p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Организация работы по  устранению замечаний проверки сайтов.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</a:rPr>
                        <a:t>февраль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Монгуш</a:t>
                      </a:r>
                      <a:r>
                        <a:rPr lang="ru-RU" sz="1600" dirty="0">
                          <a:effectLst/>
                        </a:rPr>
                        <a:t> Е.Ю.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Мониторинг качества ведения документационной работы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0283451"/>
                  </a:ext>
                </a:extLst>
              </a:tr>
              <a:tr h="104060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Итоговое отчетное  совещание с методистами ОО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май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Руководитель ММС 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Монгуш</a:t>
                      </a:r>
                      <a:r>
                        <a:rPr lang="ru-RU" sz="1600" dirty="0">
                          <a:effectLst/>
                        </a:rPr>
                        <a:t> Е.Ю.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effectLst/>
                        </a:rPr>
                        <a:t>Оюн</a:t>
                      </a:r>
                      <a:r>
                        <a:rPr lang="ru-RU" sz="1600" dirty="0">
                          <a:effectLst/>
                        </a:rPr>
                        <a:t> А.В., </a:t>
                      </a:r>
                      <a:r>
                        <a:rPr lang="ru-RU" sz="1600" dirty="0" err="1">
                          <a:effectLst/>
                        </a:rPr>
                        <a:t>Саражакова</a:t>
                      </a:r>
                      <a:r>
                        <a:rPr lang="ru-RU" sz="1600" dirty="0">
                          <a:effectLst/>
                        </a:rPr>
                        <a:t> В.А.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План на будущий учебный год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4642457"/>
                  </a:ext>
                </a:extLst>
              </a:tr>
              <a:tr h="1246691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Отчеты по всем направлениям по итогам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ММС </a:t>
                      </a:r>
                    </a:p>
                    <a:p>
                      <a:pPr algn="ctr"/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Монгуш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Е.Ю.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Методисты:</a:t>
                      </a:r>
                    </a:p>
                    <a:p>
                      <a:pPr algn="ctr"/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Оюн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А.В.,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Саражакова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В.А.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Справки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1074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5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05AC-7302-49FE-A8FB-7E947746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898" y="501928"/>
            <a:ext cx="9734204" cy="7993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cs typeface="Times New Roman" panose="02020603050405020304" pitchFamily="18" charset="0"/>
              </a:rPr>
              <a:t>ИНФОРМАЦИОННОЕ СОПРОВОЖДЕНИЕ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6CB902-1137-498A-A2F2-B861592A8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988" y="1648331"/>
            <a:ext cx="8890535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Федеральные курсы в рамках «Школа современного учителя»</a:t>
            </a:r>
          </a:p>
          <a:p>
            <a:pPr marL="0" indent="0">
              <a:buNone/>
            </a:pPr>
            <a:r>
              <a:rPr lang="ru-RU" dirty="0"/>
              <a:t>Федеральные проекты: </a:t>
            </a:r>
          </a:p>
          <a:p>
            <a:pPr marL="0" indent="0">
              <a:buNone/>
            </a:pPr>
            <a:r>
              <a:rPr lang="ru-RU" dirty="0" smtClean="0"/>
              <a:t>-«</a:t>
            </a:r>
            <a:r>
              <a:rPr lang="ru-RU" dirty="0"/>
              <a:t>Учитель будущего» </a:t>
            </a:r>
          </a:p>
          <a:p>
            <a:pPr marL="0" indent="0">
              <a:buNone/>
            </a:pPr>
            <a:r>
              <a:rPr lang="ru-RU" dirty="0" smtClean="0"/>
              <a:t>-«</a:t>
            </a:r>
            <a:r>
              <a:rPr lang="ru-RU" dirty="0"/>
              <a:t>Школа </a:t>
            </a:r>
            <a:r>
              <a:rPr lang="ru-RU" dirty="0" err="1"/>
              <a:t>Минпросвещения</a:t>
            </a:r>
            <a:r>
              <a:rPr lang="ru-RU" dirty="0"/>
              <a:t> России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- «Я-</a:t>
            </a:r>
            <a:r>
              <a:rPr lang="ru-RU" dirty="0" err="1" smtClean="0"/>
              <a:t>Педкласс</a:t>
            </a:r>
            <a:r>
              <a:rPr lang="ru-RU" dirty="0" smtClean="0"/>
              <a:t>»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Губернаторские </a:t>
            </a:r>
            <a:r>
              <a:rPr lang="ru-RU" dirty="0" smtClean="0"/>
              <a:t>проекты</a:t>
            </a:r>
          </a:p>
          <a:p>
            <a:pPr marL="0" indent="0">
              <a:buNone/>
            </a:pPr>
            <a:r>
              <a:rPr lang="ru-RU" smtClean="0"/>
              <a:t>Муниципальные </a:t>
            </a:r>
            <a:r>
              <a:rPr lang="ru-RU" dirty="0"/>
              <a:t>проекты </a:t>
            </a:r>
          </a:p>
        </p:txBody>
      </p:sp>
    </p:spTree>
    <p:extLst>
      <p:ext uri="{BB962C8B-B14F-4D97-AF65-F5344CB8AC3E}">
        <p14:creationId xmlns:p14="http://schemas.microsoft.com/office/powerpoint/2010/main" val="18723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6E22FD-8DDA-40B5-A7FA-CC163E13031B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6331" y="861646"/>
            <a:ext cx="5855677" cy="569676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Официальный старт нового этапа развития методических служб был дан 28 апреля 2022 года на Всероссийском совещании «Развитие методической службы в Российской </a:t>
            </a:r>
            <a:r>
              <a:rPr lang="ru-RU">
                <a:solidFill>
                  <a:schemeClr val="tx1"/>
                </a:solidFill>
              </a:rPr>
              <a:t>Федерации</a:t>
            </a:r>
            <a:r>
              <a:rPr lang="ru-RU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«Сегодня мы должны по-новому посмотреть на содержание термина «методическая служба», ведь перед системой образования стоят современные, актуальные вызовы. Методист – это не администратор или контролер, а мотивированный на развитие представитель от системы образования, педагог высшей квалификационной категории, пользующийся уважением и авторитетом среди коллег, понимающий, как перенести компетенции учителя в практическую плоскость. Это учитель учителей. Основа методической службы – люди. Только совместная работа всех заинтересованных сторон даст необходимый результат»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Министр просвещения </a:t>
            </a:r>
          </a:p>
          <a:p>
            <a:r>
              <a:rPr lang="ru-RU" dirty="0">
                <a:solidFill>
                  <a:schemeClr val="tx1"/>
                </a:solidFill>
              </a:rPr>
              <a:t>Российской Федерации</a:t>
            </a:r>
          </a:p>
          <a:p>
            <a:r>
              <a:rPr lang="ru-RU" dirty="0">
                <a:solidFill>
                  <a:schemeClr val="tx1"/>
                </a:solidFill>
              </a:rPr>
              <a:t> Сергей Кравцов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255C7-46A1-4604-B627-DB7C1E0B8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30" y="0"/>
            <a:ext cx="531577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B68813-392B-4DEC-A3BA-2C65A8FB9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71" y="5180463"/>
            <a:ext cx="1461937" cy="11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2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8107F8-686E-4D79-AFC8-5FF158312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946"/>
            <a:ext cx="12192000" cy="156355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CF32A31-BAC1-4C42-8808-E8AD9F0E8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08458"/>
            <a:ext cx="9144000" cy="1286527"/>
          </a:xfrm>
        </p:spPr>
        <p:txBody>
          <a:bodyPr>
            <a:normAutofit/>
          </a:bodyPr>
          <a:lstStyle/>
          <a:p>
            <a:r>
              <a:rPr lang="ru-RU" sz="6000" dirty="0"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9962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6307015" y="1374531"/>
            <a:ext cx="5430716" cy="52050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9277" y="1450731"/>
            <a:ext cx="5785338" cy="52050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68215" y="231531"/>
            <a:ext cx="10972800" cy="1143000"/>
          </a:xfrm>
        </p:spPr>
        <p:txBody>
          <a:bodyPr/>
          <a:lstStyle/>
          <a:p>
            <a:r>
              <a:rPr lang="ru-RU" dirty="0"/>
              <a:t>Методическая служба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60551" y="1528700"/>
            <a:ext cx="5513438" cy="50133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u="sng" dirty="0"/>
              <a:t>В советское время</a:t>
            </a:r>
          </a:p>
          <a:p>
            <a:pPr marL="0" indent="0" algn="ctr">
              <a:buNone/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Традиционная форма</a:t>
            </a:r>
          </a:p>
          <a:p>
            <a:pPr marL="0" indent="0">
              <a:buNone/>
            </a:pPr>
            <a:r>
              <a:rPr lang="ru-RU" dirty="0"/>
              <a:t> ( методические кабинеты, усиление теоретической обоснованности методического труда за счет привлечения к методической работе опытных учителей, научных работников)</a:t>
            </a:r>
          </a:p>
          <a:p>
            <a:pPr marL="0" indent="0">
              <a:buNone/>
            </a:pPr>
            <a:r>
              <a:rPr lang="ru-RU" dirty="0"/>
              <a:t> «-» замалчивание недостатков, превознесение достоинств, уравниловка в оценке работы учителя, однообразие в учебно-воспитательной работе, академизм = авторитарно-императивная педагогика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6659095" y="1461846"/>
            <a:ext cx="5233361" cy="49443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/>
              <a:t>В современное время: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B050"/>
                </a:solidFill>
              </a:rPr>
              <a:t>Новый	 формат</a:t>
            </a:r>
          </a:p>
          <a:p>
            <a:pPr marL="0" indent="0">
              <a:buNone/>
            </a:pPr>
            <a:r>
              <a:rPr lang="ru-RU" dirty="0"/>
              <a:t>-огромное информационное пространство</a:t>
            </a:r>
          </a:p>
          <a:p>
            <a:pPr marL="0" indent="0">
              <a:buNone/>
            </a:pPr>
            <a:r>
              <a:rPr lang="ru-RU" dirty="0"/>
              <a:t>-современные требования (обновленные ФГОС)</a:t>
            </a:r>
          </a:p>
          <a:p>
            <a:pPr marL="0" indent="0">
              <a:buNone/>
            </a:pPr>
            <a:r>
              <a:rPr lang="ru-RU" dirty="0"/>
              <a:t>- цифровые технологии</a:t>
            </a:r>
          </a:p>
          <a:p>
            <a:pPr marL="0" indent="0">
              <a:buNone/>
            </a:pPr>
            <a:r>
              <a:rPr lang="ru-RU" dirty="0"/>
              <a:t>- Единая система научно-методического сопровождения</a:t>
            </a:r>
          </a:p>
          <a:p>
            <a:pPr marL="0" indent="0">
              <a:buNone/>
            </a:pPr>
            <a:r>
              <a:rPr lang="ru-RU" dirty="0"/>
              <a:t>«-» если не идти в ногу, система изживает </a:t>
            </a:r>
          </a:p>
        </p:txBody>
      </p:sp>
    </p:spTree>
    <p:extLst>
      <p:ext uri="{BB962C8B-B14F-4D97-AF65-F5344CB8AC3E}">
        <p14:creationId xmlns:p14="http://schemas.microsoft.com/office/powerpoint/2010/main" val="166153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958" y="940279"/>
            <a:ext cx="11378242" cy="54864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  <a:t>Нормативно-правовая база федерального уровня</a:t>
            </a:r>
            <a:br>
              <a:rPr lang="ru-RU" sz="2400" b="1" dirty="0">
                <a:solidFill>
                  <a:prstClr val="black"/>
                </a:solidFill>
                <a:latin typeface="+mn-lt"/>
                <a:ea typeface="+mn-ea"/>
                <a:cs typeface="Times New Roman" pitchFamily="18" charset="0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211" y="1121435"/>
            <a:ext cx="11056189" cy="5004734"/>
          </a:xfrm>
        </p:spPr>
        <p:txBody>
          <a:bodyPr>
            <a:normAutofit fontScale="92500" lnSpcReduction="10000"/>
          </a:bodyPr>
          <a:lstStyle/>
          <a:p>
            <a:pPr lvl="0" algn="just">
              <a:spcBef>
                <a:spcPts val="0"/>
              </a:spcBef>
              <a:buFontTx/>
              <a:buAutoNum type="arabicParenR"/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Распоряжение Правительства Российской Федерации 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от 31 декабря 2019 г. № 3273-р «Об утверждении основных принципов национальной системы профессионального роста педагогических работников Российской Федерации, включая национальную систему учительского роста» (с изменениями, внесёнными распоряжением Правительства Российской Федерации от 7 октября 2020 г. № 2580-р);</a:t>
            </a:r>
          </a:p>
          <a:p>
            <a:pPr lvl="0" algn="just">
              <a:spcBef>
                <a:spcPts val="0"/>
              </a:spcBef>
              <a:buFontTx/>
              <a:buAutoNum type="arabicParenR"/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Распоряжение </a:t>
            </a:r>
            <a:r>
              <a:rPr lang="ru-RU" sz="1800" b="1" dirty="0" err="1">
                <a:solidFill>
                  <a:prstClr val="black"/>
                </a:solidFill>
                <a:cs typeface="Times New Roman" pitchFamily="18" charset="0"/>
              </a:rPr>
              <a:t>Минпросвещения</a:t>
            </a: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 России 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от 16 декабря 2020 г. № Р-174 «Об утверждении Концепции создания единой федеральной системы научно-методического сопровождения педагогических работников и управленческих кадров»;</a:t>
            </a:r>
          </a:p>
          <a:p>
            <a:pPr lvl="0" algn="just">
              <a:spcBef>
                <a:spcPts val="0"/>
              </a:spcBef>
              <a:buFontTx/>
              <a:buAutoNum type="arabicParenR"/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Указ Президента Российской Федерации 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от 21 июля 2020 г. № 474 «Об национальных целях развития Российской Федерации на период до 2030 года»;</a:t>
            </a:r>
          </a:p>
          <a:p>
            <a:pPr lvl="0" algn="just">
              <a:spcBef>
                <a:spcPts val="0"/>
              </a:spcBef>
              <a:buFontTx/>
              <a:buAutoNum type="arabicParenR"/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Федеральный проект 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«Учитель будущего» национального проекта «Образование»;</a:t>
            </a:r>
          </a:p>
          <a:p>
            <a:pPr lvl="0" algn="just">
              <a:spcBef>
                <a:spcPts val="0"/>
              </a:spcBef>
              <a:buFontTx/>
              <a:buAutoNum type="arabicParenR"/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Распоряжение </a:t>
            </a:r>
            <a:r>
              <a:rPr lang="ru-RU" sz="1800" b="1" dirty="0" err="1">
                <a:solidFill>
                  <a:prstClr val="black"/>
                </a:solidFill>
                <a:cs typeface="Times New Roman" pitchFamily="18" charset="0"/>
              </a:rPr>
              <a:t>Минпросвещения</a:t>
            </a: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 России 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от 4 февраля 2021 г. «Об утверждении методических рекомендаций по реализации мероприятий по формированию и обеспечению функционирования единой федеральной системы научно-методического сопровождения педагогических работников и управленческих кадров»;</a:t>
            </a:r>
          </a:p>
          <a:p>
            <a:pPr lvl="0" algn="just">
              <a:spcBef>
                <a:spcPts val="0"/>
              </a:spcBef>
              <a:buFontTx/>
              <a:buAutoNum type="arabicParenR"/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Методические рекомендации 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для субъектов Российской Федерации по созданию и внедрению региональной системы научно-методического сопровождения педагогических работников и управленческих кадров, утверждённой А.В. </a:t>
            </a:r>
            <a:r>
              <a:rPr lang="ru-RU" sz="1800" dirty="0" err="1">
                <a:solidFill>
                  <a:prstClr val="black"/>
                </a:solidFill>
                <a:cs typeface="Times New Roman" pitchFamily="18" charset="0"/>
              </a:rPr>
              <a:t>Милёхиным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 30 апреля 2021 г., с дополнениями, направленными письмом ФГАОУ ДПО «Академия </a:t>
            </a:r>
            <a:r>
              <a:rPr lang="ru-RU" sz="1800" dirty="0" err="1">
                <a:solidFill>
                  <a:prstClr val="black"/>
                </a:solidFill>
                <a:cs typeface="Times New Roman" pitchFamily="18" charset="0"/>
              </a:rPr>
              <a:t>Минпросвещения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 России» от 6 июня 2021 г. № 2163;</a:t>
            </a:r>
          </a:p>
          <a:p>
            <a:pPr lvl="0" algn="just">
              <a:spcBef>
                <a:spcPts val="0"/>
              </a:spcBef>
              <a:buFontTx/>
              <a:buAutoNum type="arabicParenR"/>
            </a:pP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Распоряжение </a:t>
            </a:r>
            <a:r>
              <a:rPr lang="ru-RU" sz="1800" b="1" dirty="0" err="1">
                <a:solidFill>
                  <a:prstClr val="black"/>
                </a:solidFill>
                <a:cs typeface="Times New Roman" pitchFamily="18" charset="0"/>
              </a:rPr>
              <a:t>Минпросвещения</a:t>
            </a:r>
            <a:r>
              <a:rPr lang="ru-RU" sz="1800" b="1" dirty="0">
                <a:solidFill>
                  <a:prstClr val="black"/>
                </a:solidFill>
                <a:cs typeface="Times New Roman" pitchFamily="18" charset="0"/>
              </a:rPr>
              <a:t> России </a:t>
            </a:r>
            <a:r>
              <a:rPr lang="ru-RU" sz="1800" dirty="0">
                <a:solidFill>
                  <a:prstClr val="black"/>
                </a:solidFill>
                <a:cs typeface="Times New Roman" pitchFamily="18" charset="0"/>
              </a:rPr>
              <a:t>от 27 августа 2021 г. № Р-201 «Об утверждении методических рекомендаций по порядку и формам диагностики профессиональных дефицитов педагогических работников и управленческих кадров образовательных организаций с возможностью получения индивидуального плана».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27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latin typeface="+mn-lt"/>
                <a:cs typeface="Times New Roman" panose="02020603050405020304" pitchFamily="18" charset="0"/>
              </a:rPr>
              <a:t>СХЕМА  Единой федеральной системы научно-методического</a:t>
            </a:r>
            <a:br>
              <a:rPr lang="ru-RU" sz="1800" b="1" dirty="0">
                <a:latin typeface="+mn-lt"/>
                <a:cs typeface="Times New Roman" panose="02020603050405020304" pitchFamily="18" charset="0"/>
              </a:rPr>
            </a:br>
            <a:r>
              <a:rPr lang="ru-RU" sz="1800" b="1" dirty="0">
                <a:latin typeface="+mn-lt"/>
                <a:cs typeface="Times New Roman" panose="02020603050405020304" pitchFamily="18" charset="0"/>
              </a:rPr>
              <a:t> сопровождения педагогических работников и управленческих кадров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45" y="1350924"/>
            <a:ext cx="9264770" cy="513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161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6762" y="1406106"/>
            <a:ext cx="10334446" cy="503782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2090"/>
            <a:ext cx="10972800" cy="99494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  <a:cs typeface="Times New Roman" panose="02020603050405020304" pitchFamily="18" charset="0"/>
              </a:rPr>
              <a:t>Нормативно-правовая база регионального уровня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797" y="1699403"/>
            <a:ext cx="98686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1.Концепция создания единой региональной системы </a:t>
            </a:r>
            <a:r>
              <a:rPr lang="ru-RU" dirty="0">
                <a:cs typeface="Times New Roman" panose="02020603050405020304" pitchFamily="18" charset="0"/>
              </a:rPr>
              <a:t>научно-методического сопровождения педагогических работников и управленческих кадров Республики Тыва, утвержденная приказом Министерства образования Республики Тыва 162-д от 9 марта 2022 года;</a:t>
            </a:r>
          </a:p>
          <a:p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2. </a:t>
            </a:r>
            <a:r>
              <a:rPr lang="ru-RU" b="1" dirty="0">
                <a:cs typeface="Times New Roman" panose="02020603050405020304" pitchFamily="18" charset="0"/>
              </a:rPr>
              <a:t>Положение о региональной системе </a:t>
            </a:r>
            <a:r>
              <a:rPr lang="ru-RU" dirty="0">
                <a:cs typeface="Times New Roman" panose="02020603050405020304" pitchFamily="18" charset="0"/>
              </a:rPr>
              <a:t>методической работы в образовательных организациях Республики Тыва, утвержденное приказом Министерства образования Республики Тыва №165-д от 9 марта 2022 года;</a:t>
            </a:r>
          </a:p>
          <a:p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3. </a:t>
            </a:r>
            <a:r>
              <a:rPr lang="ru-RU" b="1" dirty="0">
                <a:cs typeface="Times New Roman" panose="02020603050405020304" pitchFamily="18" charset="0"/>
              </a:rPr>
              <a:t>Положение о мониторинге эффективности деятельности </a:t>
            </a:r>
            <a:r>
              <a:rPr lang="ru-RU" dirty="0">
                <a:cs typeface="Times New Roman" panose="02020603050405020304" pitchFamily="18" charset="0"/>
              </a:rPr>
              <a:t>методических служб Республики Тыва, утвержденное приказом Министерства образования Республики Тыва №1199-д от 13 ноября 2023 года;</a:t>
            </a:r>
          </a:p>
          <a:p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4. </a:t>
            </a:r>
            <a:r>
              <a:rPr lang="ru-RU" b="1" dirty="0">
                <a:cs typeface="Times New Roman" panose="02020603050405020304" pitchFamily="18" charset="0"/>
              </a:rPr>
              <a:t>Положение  о порядке формирования регионального реестра </a:t>
            </a:r>
            <a:r>
              <a:rPr lang="ru-RU" dirty="0">
                <a:cs typeface="Times New Roman" panose="02020603050405020304" pitchFamily="18" charset="0"/>
              </a:rPr>
              <a:t>лучших педагогических и управленческих практик, утвержденное Министерством образования Республики Тыва №461-д от 17 мая 2022г.</a:t>
            </a:r>
          </a:p>
        </p:txBody>
      </p:sp>
    </p:spTree>
    <p:extLst>
      <p:ext uri="{BB962C8B-B14F-4D97-AF65-F5344CB8AC3E}">
        <p14:creationId xmlns:p14="http://schemas.microsoft.com/office/powerpoint/2010/main" val="2642521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6980" y="1285336"/>
            <a:ext cx="10731262" cy="491705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600" y="646980"/>
            <a:ext cx="10972800" cy="770657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Нормативно-правовая база муниципального уровня</a:t>
            </a:r>
            <a:br>
              <a:rPr lang="ru-RU" sz="2800" b="1" dirty="0">
                <a:solidFill>
                  <a:prstClr val="black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</a:br>
            <a:endParaRPr lang="ru-RU" dirty="0">
              <a:latin typeface="Franklin Gothic Medium" panose="020B06030201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293962" y="1600205"/>
            <a:ext cx="9747849" cy="4525963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800" dirty="0">
                <a:latin typeface="+mj-lt"/>
                <a:ea typeface="Times New Roman"/>
                <a:cs typeface="Times New Roman"/>
              </a:rPr>
              <a:t>Приказ </a:t>
            </a:r>
            <a:r>
              <a:rPr lang="ru-RU" sz="2800" dirty="0" err="1">
                <a:latin typeface="+mj-lt"/>
                <a:ea typeface="Times New Roman"/>
                <a:cs typeface="Times New Roman"/>
              </a:rPr>
              <a:t>ДпО</a:t>
            </a:r>
            <a:r>
              <a:rPr lang="ru-RU" sz="2800" dirty="0">
                <a:latin typeface="+mj-lt"/>
                <a:ea typeface="Times New Roman"/>
                <a:cs typeface="Times New Roman"/>
              </a:rPr>
              <a:t> от 18 мая 2022 г. №269 «Об организации деятельности муниципальной методической службы города Кызыла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dirty="0">
                <a:latin typeface="+mj-lt"/>
                <a:ea typeface="Calibri"/>
                <a:cs typeface="Times New Roman"/>
              </a:rPr>
              <a:t>Положение об организации деятельности муниципальной методической службы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800" dirty="0">
                <a:latin typeface="+mj-lt"/>
                <a:ea typeface="Calibri"/>
                <a:cs typeface="Times New Roman"/>
              </a:rPr>
              <a:t>3. Приказ </a:t>
            </a:r>
            <a:r>
              <a:rPr lang="ru-RU" sz="2800" dirty="0" err="1">
                <a:latin typeface="+mj-lt"/>
                <a:ea typeface="Calibri"/>
                <a:cs typeface="Times New Roman"/>
              </a:rPr>
              <a:t>ДпО</a:t>
            </a:r>
            <a:r>
              <a:rPr lang="ru-RU" sz="2800" dirty="0">
                <a:latin typeface="+mj-lt"/>
                <a:ea typeface="Calibri"/>
                <a:cs typeface="Times New Roman"/>
              </a:rPr>
              <a:t> </a:t>
            </a:r>
            <a:r>
              <a:rPr lang="ru-RU" sz="2800" dirty="0">
                <a:latin typeface="+mj-lt"/>
                <a:ea typeface="Times New Roman"/>
                <a:cs typeface="Times New Roman"/>
              </a:rPr>
              <a:t>от 24 января 2023 г. №46</a:t>
            </a:r>
            <a:r>
              <a:rPr lang="ru-RU" sz="2800" dirty="0">
                <a:latin typeface="+mj-lt"/>
                <a:ea typeface="Calibri"/>
                <a:cs typeface="Times New Roman"/>
              </a:rPr>
              <a:t> </a:t>
            </a:r>
            <a:r>
              <a:rPr lang="ru-RU" sz="2800" dirty="0">
                <a:latin typeface="+mj-lt"/>
                <a:ea typeface="Times New Roman"/>
                <a:cs typeface="Times New Roman"/>
              </a:rPr>
              <a:t>«Об утверждении Паспорта муниципального проекта по созданию сетевой методической службы </a:t>
            </a:r>
            <a:r>
              <a:rPr lang="ru-RU" sz="2800" dirty="0" err="1">
                <a:latin typeface="+mj-lt"/>
                <a:ea typeface="Times New Roman"/>
                <a:cs typeface="Times New Roman"/>
              </a:rPr>
              <a:t>г.Кызыла</a:t>
            </a:r>
            <a:r>
              <a:rPr lang="ru-RU" sz="2800" dirty="0">
                <a:latin typeface="+mj-lt"/>
                <a:ea typeface="Times New Roman"/>
                <a:cs typeface="Times New Roman"/>
              </a:rPr>
              <a:t> на 2022-2024 гг.»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dirty="0">
                <a:latin typeface="+mj-lt"/>
                <a:ea typeface="Calibri"/>
                <a:cs typeface="Times New Roman"/>
              </a:rPr>
              <a:t>4</a:t>
            </a:r>
            <a:r>
              <a:rPr lang="ru-RU" sz="3000" dirty="0">
                <a:latin typeface="+mj-lt"/>
                <a:ea typeface="Calibri"/>
                <a:cs typeface="Times New Roman"/>
              </a:rPr>
              <a:t>. </a:t>
            </a:r>
            <a:r>
              <a:rPr lang="ru-RU" sz="3000" dirty="0">
                <a:solidFill>
                  <a:srgbClr val="000000"/>
                </a:solidFill>
                <a:latin typeface="+mj-lt"/>
                <a:ea typeface="Arial Unicode MS"/>
              </a:rPr>
              <a:t>Паспорт муниципального  проекта по </a:t>
            </a:r>
            <a:r>
              <a:rPr lang="ru-RU" sz="3000" dirty="0">
                <a:solidFill>
                  <a:srgbClr val="000000"/>
                </a:solidFill>
                <a:latin typeface="+mj-lt"/>
                <a:ea typeface="Calibri"/>
              </a:rPr>
              <a:t>созданию сетевой методической службы Департамента по образованию мэрии города Кызыла 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04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99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930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56272"/>
            <a:ext cx="12192000" cy="520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6396"/>
            <a:ext cx="10972800" cy="1143000"/>
          </a:xfrm>
        </p:spPr>
        <p:txBody>
          <a:bodyPr/>
          <a:lstStyle/>
          <a:p>
            <a:r>
              <a:rPr lang="ru-RU" dirty="0"/>
              <a:t>Большая роль отводится наставничеству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3549" y="1816649"/>
            <a:ext cx="837049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/>
              <a:t>Наставник, признанный лучшим, может быть награжден/удостоен:</a:t>
            </a:r>
          </a:p>
          <a:p>
            <a:pPr marL="0" indent="0">
              <a:buNone/>
            </a:pPr>
            <a:r>
              <a:rPr lang="ru-RU" sz="2800" dirty="0"/>
              <a:t>– почетной грамотой государственного органа; </a:t>
            </a:r>
          </a:p>
          <a:p>
            <a:pPr marL="0" indent="0">
              <a:buNone/>
            </a:pPr>
            <a:r>
              <a:rPr lang="ru-RU" sz="2800" dirty="0"/>
              <a:t>– почетного звания «Лучший наставник»;</a:t>
            </a:r>
          </a:p>
          <a:p>
            <a:pPr marL="0" indent="0">
              <a:buNone/>
            </a:pPr>
            <a:r>
              <a:rPr lang="ru-RU" sz="2800" dirty="0"/>
              <a:t>– нагрудным знаком наставника, учрежденным государственным органом- знак отличия «За наставничество»;</a:t>
            </a:r>
          </a:p>
          <a:p>
            <a:pPr>
              <a:buFontTx/>
              <a:buChar char="-"/>
            </a:pPr>
            <a:r>
              <a:rPr lang="ru-RU" sz="2800" dirty="0"/>
              <a:t>ведомственные награды </a:t>
            </a:r>
            <a:r>
              <a:rPr lang="ru-RU" sz="2800" dirty="0" err="1"/>
              <a:t>Минпросвещения</a:t>
            </a:r>
            <a:r>
              <a:rPr lang="ru-RU" sz="2800" dirty="0"/>
              <a:t> России  нагрудные знаки «Почетный наставник»;</a:t>
            </a:r>
          </a:p>
          <a:p>
            <a:pPr>
              <a:buFontTx/>
              <a:buChar char="-"/>
            </a:pPr>
            <a:r>
              <a:rPr lang="ru-RU" sz="2800" dirty="0"/>
              <a:t>выплат компенсационного характера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04096" y="2153121"/>
            <a:ext cx="4302204" cy="2124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100" dirty="0"/>
              <a:t>35%</a:t>
            </a:r>
          </a:p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644387" y="3763108"/>
            <a:ext cx="3234020" cy="633046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C000"/>
              </a:gs>
              <a:gs pos="70000">
                <a:srgbClr val="FFC000"/>
              </a:gs>
              <a:gs pos="100000">
                <a:srgbClr val="FFC000"/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dirty="0"/>
              <a:t>Молодые педагоги</a:t>
            </a:r>
          </a:p>
        </p:txBody>
      </p:sp>
    </p:spTree>
    <p:extLst>
      <p:ext uri="{BB962C8B-B14F-4D97-AF65-F5344CB8AC3E}">
        <p14:creationId xmlns:p14="http://schemas.microsoft.com/office/powerpoint/2010/main" val="2310357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1366</TotalTime>
  <Words>1668</Words>
  <Application>Microsoft Office PowerPoint</Application>
  <PresentationFormat>Широкоэкранный</PresentationFormat>
  <Paragraphs>316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Unicode MS</vt:lpstr>
      <vt:lpstr>Calibri</vt:lpstr>
      <vt:lpstr>Franklin Gothic Medium</vt:lpstr>
      <vt:lpstr>Times New Roman</vt:lpstr>
      <vt:lpstr>Тема Office</vt:lpstr>
      <vt:lpstr>   День открытых дверей  Муниципальной методической  службы города Кызыла </vt:lpstr>
      <vt:lpstr>Презентация PowerPoint</vt:lpstr>
      <vt:lpstr>Методическая служба</vt:lpstr>
      <vt:lpstr>Нормативно-правовая база федерального уровня </vt:lpstr>
      <vt:lpstr>СХЕМА  Единой федеральной системы научно-методического  сопровождения педагогических работников и управленческих кадров</vt:lpstr>
      <vt:lpstr>Нормативно-правовая база регионального уровня </vt:lpstr>
      <vt:lpstr>Нормативно-правовая база муниципального уровня </vt:lpstr>
      <vt:lpstr>Презентация PowerPoint</vt:lpstr>
      <vt:lpstr>Большая роль отводится наставничеству</vt:lpstr>
      <vt:lpstr>МЕТОДИЧЕСКАЯ ТЕМА</vt:lpstr>
      <vt:lpstr>ЦЕЛЬ</vt:lpstr>
      <vt:lpstr>З А Д А Ч И</vt:lpstr>
      <vt:lpstr>Муниципальный проект «Мой наставник»</vt:lpstr>
      <vt:lpstr>Конкурс дал положительный результат</vt:lpstr>
      <vt:lpstr>Муниципальный конкурс «Восходящие звезды педагогического Олимпа»</vt:lpstr>
      <vt:lpstr>Месячник по молодым педагогам</vt:lpstr>
      <vt:lpstr>ПЛАН МУНИЦИПАЛЬНОЙ МЕТОД. СЛУЖБЫ</vt:lpstr>
      <vt:lpstr>ИНФОРМАЦИОННЫЙ БЮЛЛЕТЕНЬ </vt:lpstr>
      <vt:lpstr>Презентация PowerPoint</vt:lpstr>
      <vt:lpstr>   Основные направления деятельности системы на муниципальном уровне  </vt:lpstr>
      <vt:lpstr> Информационно-методическое направление:</vt:lpstr>
      <vt:lpstr>Организационно-методическое направление:</vt:lpstr>
      <vt:lpstr>Организационно-методическое направление:</vt:lpstr>
      <vt:lpstr>Организационно-методическое направление:</vt:lpstr>
      <vt:lpstr>КОНСУЛЬТАЦИОННОЕ НАПРАВЛЕНИЕ</vt:lpstr>
      <vt:lpstr>АНАЛИТИЧЕСКОЕ НАПРАВЛЕНИЕ</vt:lpstr>
      <vt:lpstr>ИНФОРМАЦИОННОЕ СОПРОВОЖДЕНИЕ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Планирование методической деятельности на уровне ОО и МО</dc:title>
  <dc:creator>Лера</dc:creator>
  <cp:lastModifiedBy>acer</cp:lastModifiedBy>
  <cp:revision>80</cp:revision>
  <dcterms:created xsi:type="dcterms:W3CDTF">2024-01-23T12:07:28Z</dcterms:created>
  <dcterms:modified xsi:type="dcterms:W3CDTF">2024-04-25T15:33:59Z</dcterms:modified>
</cp:coreProperties>
</file>