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9" r:id="rId3"/>
    <p:sldId id="268" r:id="rId4"/>
    <p:sldId id="270" r:id="rId5"/>
    <p:sldId id="263" r:id="rId6"/>
    <p:sldId id="266" r:id="rId7"/>
    <p:sldId id="267" r:id="rId8"/>
    <p:sldId id="257" r:id="rId9"/>
    <p:sldId id="265" r:id="rId10"/>
    <p:sldId id="264" r:id="rId11"/>
    <p:sldId id="258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8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5233" y="1321688"/>
            <a:ext cx="4952365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88226" y="1305559"/>
            <a:ext cx="4645025" cy="397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492" y="801460"/>
            <a:ext cx="10525551" cy="55357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48156" y="2638044"/>
            <a:ext cx="114300" cy="1477010"/>
          </a:xfrm>
          <a:custGeom>
            <a:avLst/>
            <a:gdLst/>
            <a:ahLst/>
            <a:cxnLst/>
            <a:rect l="l" t="t" r="r" b="b"/>
            <a:pathLst>
              <a:path w="114300" h="1477010">
                <a:moveTo>
                  <a:pt x="114300" y="0"/>
                </a:moveTo>
                <a:lnTo>
                  <a:pt x="0" y="0"/>
                </a:lnTo>
                <a:lnTo>
                  <a:pt x="0" y="1476755"/>
                </a:lnTo>
                <a:lnTo>
                  <a:pt x="114300" y="1476755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48156" y="2638044"/>
            <a:ext cx="114300" cy="1477010"/>
          </a:xfrm>
          <a:custGeom>
            <a:avLst/>
            <a:gdLst/>
            <a:ahLst/>
            <a:cxnLst/>
            <a:rect l="l" t="t" r="r" b="b"/>
            <a:pathLst>
              <a:path w="114300" h="1477010">
                <a:moveTo>
                  <a:pt x="0" y="1476755"/>
                </a:moveTo>
                <a:lnTo>
                  <a:pt x="114300" y="1476755"/>
                </a:lnTo>
                <a:lnTo>
                  <a:pt x="114300" y="0"/>
                </a:lnTo>
                <a:lnTo>
                  <a:pt x="0" y="0"/>
                </a:lnTo>
                <a:lnTo>
                  <a:pt x="0" y="147675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060" y="1114043"/>
            <a:ext cx="126492" cy="126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4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1C4B52-642C-4E40-884D-E1657208E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01"/>
            <a:ext cx="69088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153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469" y="162305"/>
            <a:ext cx="103130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30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75" y="1551050"/>
            <a:ext cx="5278755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BC909-463B-4310-B827-5A7171795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E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проект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территория счастливого детства»,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методической службы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по образованию мэрии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99342" cy="15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56A9C-5453-4FD1-8C1D-D171662E6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8461" y="365125"/>
            <a:ext cx="8625338" cy="1325563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5F191F1-D9C1-471D-9DFC-9E03D90C97BE}"/>
              </a:ext>
            </a:extLst>
          </p:cNvPr>
          <p:cNvSpPr/>
          <p:nvPr/>
        </p:nvSpPr>
        <p:spPr>
          <a:xfrm>
            <a:off x="444314" y="3361700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614DC2B1-DFCF-4B9A-89EF-3B2B934F0C1D}"/>
              </a:ext>
            </a:extLst>
          </p:cNvPr>
          <p:cNvSpPr/>
          <p:nvPr/>
        </p:nvSpPr>
        <p:spPr>
          <a:xfrm>
            <a:off x="842339" y="2527926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6D5300E-89BC-4E17-B168-649BC1C8EBED}"/>
              </a:ext>
            </a:extLst>
          </p:cNvPr>
          <p:cNvSpPr/>
          <p:nvPr/>
        </p:nvSpPr>
        <p:spPr>
          <a:xfrm>
            <a:off x="3369314" y="3361700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E957ADB-87C4-4DB3-B947-E39C06105F0A}"/>
              </a:ext>
            </a:extLst>
          </p:cNvPr>
          <p:cNvSpPr/>
          <p:nvPr/>
        </p:nvSpPr>
        <p:spPr>
          <a:xfrm rot="10800000">
            <a:off x="3767339" y="2527926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28ED2CE-820B-4E16-8221-5B389DBC7678}"/>
              </a:ext>
            </a:extLst>
          </p:cNvPr>
          <p:cNvSpPr/>
          <p:nvPr/>
        </p:nvSpPr>
        <p:spPr>
          <a:xfrm>
            <a:off x="6199802" y="3294679"/>
            <a:ext cx="2815330" cy="2834043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483C8BBB-591D-43D4-9BD2-94CA40E8A33E}"/>
              </a:ext>
            </a:extLst>
          </p:cNvPr>
          <p:cNvSpPr/>
          <p:nvPr/>
        </p:nvSpPr>
        <p:spPr>
          <a:xfrm>
            <a:off x="6664406" y="2527926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CBA2151-CBB7-44C7-9ED5-7253EF1F5378}"/>
              </a:ext>
            </a:extLst>
          </p:cNvPr>
          <p:cNvSpPr/>
          <p:nvPr/>
        </p:nvSpPr>
        <p:spPr>
          <a:xfrm>
            <a:off x="9165400" y="3366350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1370D2D8-6A00-458E-9C04-577D5724DE03}"/>
              </a:ext>
            </a:extLst>
          </p:cNvPr>
          <p:cNvSpPr/>
          <p:nvPr/>
        </p:nvSpPr>
        <p:spPr>
          <a:xfrm>
            <a:off x="9563425" y="2532576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B59BAE-6EC5-4B74-889F-07439A11F337}"/>
              </a:ext>
            </a:extLst>
          </p:cNvPr>
          <p:cNvSpPr txBox="1"/>
          <p:nvPr/>
        </p:nvSpPr>
        <p:spPr>
          <a:xfrm>
            <a:off x="930710" y="3348759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СЕНТЯБРЬ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460D8C-451D-4AEF-9D36-E103B7FB9AEB}"/>
              </a:ext>
            </a:extLst>
          </p:cNvPr>
          <p:cNvSpPr txBox="1"/>
          <p:nvPr/>
        </p:nvSpPr>
        <p:spPr>
          <a:xfrm>
            <a:off x="967104" y="369697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ОКТЯБРЬ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8F2D8D-11AE-486F-A900-00D83D8AB90A}"/>
              </a:ext>
            </a:extLst>
          </p:cNvPr>
          <p:cNvSpPr txBox="1"/>
          <p:nvPr/>
        </p:nvSpPr>
        <p:spPr>
          <a:xfrm>
            <a:off x="3949932" y="3348759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ноябрь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88809C6-E8FB-46E2-A559-0E71F1A7008E}"/>
              </a:ext>
            </a:extLst>
          </p:cNvPr>
          <p:cNvSpPr txBox="1"/>
          <p:nvPr/>
        </p:nvSpPr>
        <p:spPr>
          <a:xfrm>
            <a:off x="3967900" y="3732313"/>
            <a:ext cx="14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ДЕКАБРЬ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64D873-5A5D-432A-9136-A993EC65932E}"/>
              </a:ext>
            </a:extLst>
          </p:cNvPr>
          <p:cNvSpPr txBox="1"/>
          <p:nvPr/>
        </p:nvSpPr>
        <p:spPr>
          <a:xfrm>
            <a:off x="6846999" y="3339095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февраль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5C520A-F058-4506-8A31-ECA8B40C92EC}"/>
              </a:ext>
            </a:extLst>
          </p:cNvPr>
          <p:cNvSpPr txBox="1"/>
          <p:nvPr/>
        </p:nvSpPr>
        <p:spPr>
          <a:xfrm>
            <a:off x="6864967" y="3732313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март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F6074A-D483-4287-B81F-F162F38AE5AF}"/>
              </a:ext>
            </a:extLst>
          </p:cNvPr>
          <p:cNvSpPr txBox="1"/>
          <p:nvPr/>
        </p:nvSpPr>
        <p:spPr>
          <a:xfrm>
            <a:off x="9833285" y="3348759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апрель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F041300-8DA9-413B-9F74-B8456B024882}"/>
              </a:ext>
            </a:extLst>
          </p:cNvPr>
          <p:cNvSpPr txBox="1"/>
          <p:nvPr/>
        </p:nvSpPr>
        <p:spPr>
          <a:xfrm>
            <a:off x="9835535" y="3737653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май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563239-682A-46E7-9BF0-279FC7E7DFFB}"/>
              </a:ext>
            </a:extLst>
          </p:cNvPr>
          <p:cNvSpPr txBox="1"/>
          <p:nvPr/>
        </p:nvSpPr>
        <p:spPr>
          <a:xfrm>
            <a:off x="1738911" y="5098457"/>
            <a:ext cx="146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Создание НПА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5FCC8D8-6718-4815-A61A-CE38F4469AA2}"/>
              </a:ext>
            </a:extLst>
          </p:cNvPr>
          <p:cNvSpPr txBox="1"/>
          <p:nvPr/>
        </p:nvSpPr>
        <p:spPr>
          <a:xfrm>
            <a:off x="750400" y="476318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B79F81-66FE-47F2-B139-BACBE760CBEC}"/>
              </a:ext>
            </a:extLst>
          </p:cNvPr>
          <p:cNvSpPr txBox="1"/>
          <p:nvPr/>
        </p:nvSpPr>
        <p:spPr>
          <a:xfrm>
            <a:off x="4517982" y="48486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…..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0D6434-63FF-4038-ADF1-FBDC23FF72A7}"/>
              </a:ext>
            </a:extLst>
          </p:cNvPr>
          <p:cNvSpPr txBox="1"/>
          <p:nvPr/>
        </p:nvSpPr>
        <p:spPr>
          <a:xfrm>
            <a:off x="3652958" y="476318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E3197E7-047D-4622-AE7E-939867075E4E}"/>
              </a:ext>
            </a:extLst>
          </p:cNvPr>
          <p:cNvSpPr txBox="1"/>
          <p:nvPr/>
        </p:nvSpPr>
        <p:spPr>
          <a:xfrm>
            <a:off x="7528104" y="4943841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…..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4860D0-31DA-474B-A5EF-479613CF09D1}"/>
              </a:ext>
            </a:extLst>
          </p:cNvPr>
          <p:cNvSpPr txBox="1"/>
          <p:nvPr/>
        </p:nvSpPr>
        <p:spPr>
          <a:xfrm>
            <a:off x="6532958" y="476318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51479E1-23A0-49B4-A6ED-CB512528D46D}"/>
              </a:ext>
            </a:extLst>
          </p:cNvPr>
          <p:cNvSpPr txBox="1"/>
          <p:nvPr/>
        </p:nvSpPr>
        <p:spPr>
          <a:xfrm>
            <a:off x="10302376" y="48486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……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21B2AB-BA48-4378-92CF-17613124049F}"/>
              </a:ext>
            </a:extLst>
          </p:cNvPr>
          <p:cNvSpPr txBox="1"/>
          <p:nvPr/>
        </p:nvSpPr>
        <p:spPr>
          <a:xfrm>
            <a:off x="10376683" y="5098457"/>
            <a:ext cx="146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D0F8D78-EB06-4D12-968A-49F518F9473C}"/>
              </a:ext>
            </a:extLst>
          </p:cNvPr>
          <p:cNvSpPr txBox="1"/>
          <p:nvPr/>
        </p:nvSpPr>
        <p:spPr>
          <a:xfrm>
            <a:off x="9437352" y="476318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="" xmlns:a16="http://schemas.microsoft.com/office/drawing/2014/main" id="{A26DCFAB-24B0-4FD3-9330-F5477388603A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" y="0"/>
            <a:ext cx="265808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79245E-BDDD-4503-8B3F-F75B33AC8892}"/>
              </a:ext>
            </a:extLst>
          </p:cNvPr>
          <p:cNvSpPr/>
          <p:nvPr/>
        </p:nvSpPr>
        <p:spPr>
          <a:xfrm>
            <a:off x="1028701" y="1860549"/>
            <a:ext cx="4267200" cy="4351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769DFF-113C-4F05-9DA0-7327C96AD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685" y="159064"/>
            <a:ext cx="9344696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126BED-9736-4273-8F35-4E1A7CD52E4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28701" y="1944687"/>
            <a:ext cx="4267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инструктивно-методических материалов для старших воспитателей и руководителей ДОУ «Современный детский сад: эффективные практики  сопровождения педагогов ДОУ и организационно-управленческих решений».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A03B17-D2DC-4F73-B015-222EECDC4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6100" y="2028825"/>
            <a:ext cx="4267200" cy="4267200"/>
          </a:xfrm>
          <a:prstGeom prst="rect">
            <a:avLst/>
          </a:prstGeom>
        </p:spPr>
      </p:pic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233EC50E-E145-4B05-911B-31BF19F5084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14"/>
            <a:ext cx="265808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43" y="136548"/>
            <a:ext cx="10313060" cy="1477328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 «Создание модели сопровождения детей с ранней неврологической патологией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в дошкольном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группа: МБДОУ № …….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789" y="1828800"/>
            <a:ext cx="11951593" cy="520142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дошкольной образовательной организации модели сопровождения детей с ранней неврологической патологией, посещающих группы оздоровительной направленности.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нормативно-правовую базу, регламентирующую организацию сопровождения детей с ранней неврологической патологией в группе оздоровительной направленности.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повышения профессиональной компетентности педагогических работников для работы с детьми с ранней неврологической патологией в группе оздоровительной направленности.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межсетевое взаимодействие.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взаимодействия педагогических работников в дошкольной образовательной организации.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взаимодействию с семьями детей с ранней неврологической патологией.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апробировать и описать современные педагогические технологии для работы с детьми с ранней неврологической патологией в группе оздоровительной направленности.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развивающей предметно-пространственной среды в группе оздоровительной для детей с ранней неврологической патологией.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1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975" y="321972"/>
            <a:ext cx="10902011" cy="4547399"/>
          </a:xfrm>
        </p:spPr>
        <p:txBody>
          <a:bodyPr/>
          <a:lstStyle/>
          <a:p>
            <a:pPr marL="584835" algn="just">
              <a:lnSpc>
                <a:spcPts val="148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</a:t>
            </a:r>
            <a:r>
              <a:rPr lang="ru-RU" sz="24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4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84835" algn="just">
              <a:lnSpc>
                <a:spcPts val="1480"/>
              </a:lnSpc>
              <a:spcBef>
                <a:spcPts val="25"/>
              </a:spcBef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2390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7969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Пакет нормативно-правовой документации, регламентирующей работу групп оздоровительной направленности.</a:t>
            </a:r>
          </a:p>
          <a:p>
            <a:pPr marL="342900" marR="71120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78486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группе детей с ранней неврологической патологией в условиях группы оздоровительной направленности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95"/>
              </a:lnSpc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7499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Должностные</a:t>
            </a:r>
            <a:r>
              <a:rPr lang="ru-RU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r>
              <a:rPr lang="ru-RU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2000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0485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90360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разработка «Модель сопровождения детей с ранней неврологической патологией в условиях группы оздоровительной направленности в дошкольной образовательной организации».</a:t>
            </a:r>
          </a:p>
          <a:p>
            <a:pPr marL="342900" marR="69215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8807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мероприятий по взаимодействию с семьями детей с ранней неврологической патологией.</a:t>
            </a:r>
          </a:p>
          <a:p>
            <a:pPr marL="342900" marR="71120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800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</a:t>
            </a:r>
            <a:r>
              <a:rPr lang="ru-RU" sz="20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развивающей предметно-пространственной среды оздоровительной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1120" lvl="0" indent="-342900" algn="just">
              <a:spcAft>
                <a:spcPts val="0"/>
              </a:spcAft>
              <a:buSzPts val="1300"/>
              <a:buFont typeface="Times New Roman" panose="02020603050405020304" pitchFamily="18" charset="0"/>
              <a:buAutoNum type="arabicPeriod"/>
              <a:tabLst>
                <a:tab pos="7632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«Современные педагогические технологии работы с детьми с ранней неврологической патологией</a:t>
            </a:r>
            <a:r>
              <a:rPr lang="ru-RU" sz="20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оздоровительной группы».</a:t>
            </a:r>
          </a:p>
          <a:p>
            <a:pPr marL="134620" indent="449580" algn="l">
              <a:spcBef>
                <a:spcPts val="2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89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23CA655B-776D-4593-91F3-099111DF75BC}"/>
              </a:ext>
            </a:extLst>
          </p:cNvPr>
          <p:cNvSpPr txBox="1">
            <a:spLocks/>
          </p:cNvSpPr>
          <p:nvPr/>
        </p:nvSpPr>
        <p:spPr>
          <a:xfrm>
            <a:off x="4059750" y="3028119"/>
            <a:ext cx="5483495" cy="1376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BBF59466-DDE5-43D2-9902-BC34614557ED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310"/>
            <a:ext cx="265808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2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ЕДИНОЕ </a:t>
            </a:r>
            <a:r>
              <a:rPr spc="-40" dirty="0"/>
              <a:t>ОБРАЗОВАТЕЛЬНОЕ</a:t>
            </a:r>
            <a:r>
              <a:rPr spc="20" dirty="0"/>
              <a:t> </a:t>
            </a:r>
            <a:r>
              <a:rPr spc="-40" dirty="0"/>
              <a:t>ПРОСТРАНСТВО</a:t>
            </a:r>
            <a:r>
              <a:rPr spc="40" dirty="0"/>
              <a:t> </a:t>
            </a:r>
            <a:r>
              <a:rPr dirty="0"/>
              <a:t>–</a:t>
            </a:r>
          </a:p>
          <a:p>
            <a:pPr marL="46355" algn="ctr">
              <a:lnSpc>
                <a:spcPct val="100000"/>
              </a:lnSpc>
            </a:pPr>
            <a:r>
              <a:rPr spc="-25" dirty="0"/>
              <a:t>ФЕДЕРАЛЬНЫЙ</a:t>
            </a:r>
            <a:r>
              <a:rPr spc="35" dirty="0"/>
              <a:t> </a:t>
            </a:r>
            <a:r>
              <a:rPr dirty="0"/>
              <a:t>ПРОЕКТ</a:t>
            </a:r>
            <a:r>
              <a:rPr spc="-10" dirty="0"/>
              <a:t> </a:t>
            </a:r>
            <a:r>
              <a:rPr spc="-15" dirty="0"/>
              <a:t>«ШКОЛА</a:t>
            </a:r>
            <a:r>
              <a:rPr spc="-10" dirty="0"/>
              <a:t> </a:t>
            </a:r>
            <a:r>
              <a:rPr spc="-5" dirty="0"/>
              <a:t>МИНПРОСВЕЩЕНИЯ</a:t>
            </a:r>
            <a:r>
              <a:rPr spc="30" dirty="0"/>
              <a:t> </a:t>
            </a:r>
            <a:r>
              <a:rPr spc="-10" dirty="0"/>
              <a:t>РОССИИ»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7367" y="1302766"/>
            <a:ext cx="7406640" cy="499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0" dirty="0">
                <a:solidFill>
                  <a:srgbClr val="1B3081"/>
                </a:solidFill>
                <a:latin typeface="Arial"/>
                <a:cs typeface="Arial"/>
              </a:rPr>
              <a:t>ШКОЛА</a:t>
            </a:r>
            <a:r>
              <a:rPr sz="1600" b="1" spc="55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3081"/>
                </a:solidFill>
                <a:latin typeface="Arial"/>
                <a:cs typeface="Arial"/>
              </a:rPr>
              <a:t>МИНПРОСВЕЩЕНИЯ</a:t>
            </a:r>
            <a:r>
              <a:rPr sz="1600" b="1" spc="15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B3081"/>
                </a:solidFill>
                <a:latin typeface="Arial"/>
                <a:cs typeface="Arial"/>
              </a:rPr>
              <a:t>РОССИИ</a:t>
            </a:r>
            <a:r>
              <a:rPr sz="1600" b="1" spc="20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1600" spc="415" dirty="0">
                <a:solidFill>
                  <a:prstClr val="black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центр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16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воспитания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/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просвещения,</a:t>
            </a:r>
            <a:r>
              <a:rPr sz="16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объединяющий</a:t>
            </a:r>
            <a:r>
              <a:rPr sz="1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территориально</a:t>
            </a:r>
            <a:r>
              <a:rPr sz="1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духовно</a:t>
            </a:r>
            <a:r>
              <a:rPr sz="16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детей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взрослых, </a:t>
            </a:r>
            <a:r>
              <a:rPr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разные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поколения,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разные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профессии,</a:t>
            </a:r>
            <a:r>
              <a:rPr sz="16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разные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социальные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группы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для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обретения</a:t>
            </a:r>
            <a:r>
              <a:rPr sz="16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смысла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жизни</a:t>
            </a:r>
            <a:r>
              <a:rPr sz="1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через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познание,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созидание,</a:t>
            </a:r>
            <a:r>
              <a:rPr sz="16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нравственные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ценности </a:t>
            </a:r>
            <a:r>
              <a:rPr sz="1600"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для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творческого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построения</a:t>
            </a:r>
            <a:r>
              <a:rPr sz="16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будущего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каждого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всех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России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20"/>
              </a:spcBef>
            </a:pPr>
            <a:endParaRPr sz="14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1600" b="1" spc="-5" dirty="0">
                <a:solidFill>
                  <a:srgbClr val="1B3081"/>
                </a:solidFill>
                <a:latin typeface="Arial"/>
                <a:cs typeface="Arial"/>
              </a:rPr>
              <a:t>ПРИНЦИПЫ</a:t>
            </a:r>
            <a:r>
              <a:rPr sz="1600" b="1" spc="-25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B3081"/>
                </a:solidFill>
                <a:latin typeface="Arial"/>
                <a:cs typeface="Arial"/>
              </a:rPr>
              <a:t>ШКОЛЫ: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90500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доступности</a:t>
            </a:r>
            <a:r>
              <a:rPr sz="1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качественного</a:t>
            </a:r>
            <a:r>
              <a:rPr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/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равных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возможностей</a:t>
            </a:r>
            <a:r>
              <a:rPr sz="16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для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всех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обучающихся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marR="3689985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Сохранение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здоровья</a:t>
            </a:r>
            <a:r>
              <a:rPr sz="16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обеспечение </a:t>
            </a:r>
            <a:r>
              <a:rPr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обучающихся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Непрерывное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совершенствование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качества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Развитие</a:t>
            </a:r>
            <a:r>
              <a:rPr sz="16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16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(интеллект,</a:t>
            </a:r>
            <a:r>
              <a:rPr sz="16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талант,</a:t>
            </a:r>
            <a:r>
              <a:rPr sz="16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личность)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Социализация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выбор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жизненного</a:t>
            </a:r>
            <a:r>
              <a:rPr sz="1600" spc="9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пути</a:t>
            </a:r>
            <a:r>
              <a:rPr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обучающихся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indent="-178435">
              <a:spcBef>
                <a:spcPts val="605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учительства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marR="1850389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Участие</a:t>
            </a:r>
            <a:r>
              <a:rPr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каждого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создании</a:t>
            </a:r>
            <a:r>
              <a:rPr sz="1600"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комфортного</a:t>
            </a:r>
            <a:r>
              <a:rPr sz="16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безопасного </a:t>
            </a:r>
            <a:r>
              <a:rPr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школьного</a:t>
            </a:r>
            <a:r>
              <a:rPr sz="16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климата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90500" indent="-178435">
              <a:spcBef>
                <a:spcPts val="600"/>
              </a:spcBef>
              <a:buClr>
                <a:srgbClr val="1B3081"/>
              </a:buClr>
              <a:buFont typeface="Wingdings"/>
              <a:buChar char=""/>
              <a:tabLst>
                <a:tab pos="191135" algn="l"/>
              </a:tabLst>
            </a:pP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Конструирование</a:t>
            </a:r>
            <a:r>
              <a:rPr sz="16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современной</a:t>
            </a:r>
            <a:r>
              <a:rPr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6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среды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2531" y="3528059"/>
            <a:ext cx="4489196" cy="24338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16923" y="1179575"/>
            <a:ext cx="1645920" cy="18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1023" y="1688592"/>
            <a:ext cx="1222248" cy="1222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75992" y="3039872"/>
            <a:ext cx="29845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B3081"/>
                </a:solidFill>
                <a:latin typeface="Arial"/>
                <a:cs typeface="Arial"/>
              </a:rPr>
              <a:t>«ВОСПИТАНИЕ»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dirty="0">
                <a:solidFill>
                  <a:srgbClr val="1B3081"/>
                </a:solidFill>
                <a:latin typeface="Arial"/>
                <a:cs typeface="Arial"/>
              </a:rPr>
              <a:t>И</a:t>
            </a:r>
            <a:r>
              <a:rPr sz="1050" b="1" spc="-60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3081"/>
                </a:solidFill>
                <a:latin typeface="Arial"/>
                <a:cs typeface="Arial"/>
              </a:rPr>
              <a:t>«ПРОФОРИЕНТАЦИЯ»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820" y="3039872"/>
            <a:ext cx="31438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«ЗДОРОВЬЕ»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1B3081"/>
                </a:solidFill>
                <a:latin typeface="Arial"/>
                <a:cs typeface="Arial"/>
              </a:rPr>
              <a:t>И</a:t>
            </a:r>
            <a:r>
              <a:rPr sz="1050" b="1" spc="-45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«ШКОЛЬНЫЙ</a:t>
            </a:r>
            <a:r>
              <a:rPr sz="2000" b="1" spc="-75" dirty="0">
                <a:solidFill>
                  <a:srgbClr val="1B3081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B3081"/>
                </a:solidFill>
                <a:latin typeface="Arial"/>
                <a:cs typeface="Arial"/>
              </a:rPr>
              <a:t>КЛИМАТ»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5219" y="1700783"/>
            <a:ext cx="1222248" cy="1222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59635" y="5721502"/>
            <a:ext cx="1386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«</a:t>
            </a:r>
            <a:r>
              <a:rPr sz="2000" b="1" spc="5" dirty="0">
                <a:solidFill>
                  <a:srgbClr val="1B3081"/>
                </a:solidFill>
                <a:latin typeface="Arial"/>
                <a:cs typeface="Arial"/>
              </a:rPr>
              <a:t>З</a:t>
            </a: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Н</a:t>
            </a:r>
            <a:r>
              <a:rPr sz="2000" b="1" spc="5" dirty="0">
                <a:solidFill>
                  <a:srgbClr val="1B3081"/>
                </a:solidFill>
                <a:latin typeface="Arial"/>
                <a:cs typeface="Arial"/>
              </a:rPr>
              <a:t>А</a:t>
            </a: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НИЯ»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4651" y="5705957"/>
            <a:ext cx="20681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B3081"/>
                </a:solidFill>
                <a:latin typeface="Arial"/>
                <a:cs typeface="Arial"/>
              </a:rPr>
              <a:t>«ТВОРЧЕСТВО»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491" y="5711444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B3081"/>
                </a:solidFill>
                <a:latin typeface="Arial"/>
                <a:cs typeface="Arial"/>
              </a:rPr>
              <a:t>«УЧИТЕЛЬ»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4832" y="4384547"/>
            <a:ext cx="1208532" cy="1208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2496" y="4421123"/>
            <a:ext cx="1207007" cy="12070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98635" y="4390644"/>
            <a:ext cx="1208531" cy="120853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xfrm>
            <a:off x="939469" y="100750"/>
            <a:ext cx="10313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ЕДИНОЕ</a:t>
            </a:r>
            <a:r>
              <a:rPr sz="3200" b="1" spc="-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35" dirty="0">
                <a:solidFill>
                  <a:schemeClr val="accent1">
                    <a:lumMod val="50000"/>
                  </a:schemeClr>
                </a:solidFill>
              </a:rPr>
              <a:t>ОБРАЗОВАТЕЛЬНОЕ</a:t>
            </a:r>
            <a:r>
              <a:rPr sz="3200" b="1" spc="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3200" b="1" spc="-40" dirty="0" smtClean="0">
                <a:solidFill>
                  <a:schemeClr val="accent1">
                    <a:lumMod val="50000"/>
                  </a:schemeClr>
                </a:solidFill>
              </a:rPr>
              <a:t>ПРОСТРАНСТВО</a:t>
            </a:r>
            <a:endParaRPr sz="3200" b="1" spc="-4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8975" y="321972"/>
            <a:ext cx="10940648" cy="5663089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требующие решения: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	компетентность	педагогов	по	вопросам	организации воспитательной работы с детьми;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отсутствие системного подхода по формированию этического, гражданско- правового, патриотического, культурно-эстетического воспитания дошкольников;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недостаточное использование педагогическими	работниками современных образовательных технологий и учебных комплексов;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недостаточное внимание педагогов к формированию у детей духовно- нравственных ориентиров и семейных ценностей;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недостаточное использование внутренних ресурсов семьи, для формирования достойной жизненной перспективы ребенка, его образования, воспитания и социализации;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отсутствие комплексного подхода к обеспечению безопасности дошкольного образовательного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8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2858-DB8A-40BD-8443-F2325A2F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808" y="365125"/>
            <a:ext cx="8249992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908F6EC2-6D7F-4028-BD55-2F6CB51AFD4F}"/>
              </a:ext>
            </a:extLst>
          </p:cNvPr>
          <p:cNvSpPr txBox="1">
            <a:spLocks/>
          </p:cNvSpPr>
          <p:nvPr/>
        </p:nvSpPr>
        <p:spPr>
          <a:xfrm>
            <a:off x="425003" y="1146219"/>
            <a:ext cx="9298546" cy="2449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79"/>
            <a:ext cx="2658086" cy="1700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0156" y="1733953"/>
            <a:ext cx="7263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29.12.2012 г. № 273-ФЗ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–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самостоятельный уровень общего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25" y="1799402"/>
            <a:ext cx="4108359" cy="39795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8189" y="3789188"/>
            <a:ext cx="72765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развития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образования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гражданственности, уважения к культуре, языкам,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радициям и обычаям народов, проживающих на территории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работников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управления дошкольных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99"/>
            <a:ext cx="265808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2858-DB8A-40BD-8443-F2325A2F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808" y="365125"/>
            <a:ext cx="8249992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908F6EC2-6D7F-4028-BD55-2F6CB51AFD4F}"/>
              </a:ext>
            </a:extLst>
          </p:cNvPr>
          <p:cNvSpPr txBox="1">
            <a:spLocks/>
          </p:cNvSpPr>
          <p:nvPr/>
        </p:nvSpPr>
        <p:spPr>
          <a:xfrm>
            <a:off x="425003" y="1146219"/>
            <a:ext cx="9298546" cy="2449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3"/>
            <a:ext cx="2658086" cy="1700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2891" y="2688195"/>
            <a:ext cx="103809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</a:rPr>
              <a:t>уществующая </a:t>
            </a:r>
            <a:r>
              <a:rPr lang="ru-RU" sz="2400" dirty="0">
                <a:latin typeface="Times New Roman" panose="02020603050405020304" pitchFamily="18" charset="0"/>
              </a:rPr>
              <a:t>модель методического сопровождения </a:t>
            </a:r>
            <a:r>
              <a:rPr lang="ru-RU" sz="2400" dirty="0" smtClean="0">
                <a:latin typeface="Times New Roman" panose="02020603050405020304" pitchFamily="18" charset="0"/>
              </a:rPr>
              <a:t>педагогов </a:t>
            </a:r>
            <a:r>
              <a:rPr lang="ru-RU" sz="2400" dirty="0">
                <a:latin typeface="Times New Roman" panose="02020603050405020304" pitchFamily="18" charset="0"/>
              </a:rPr>
              <a:t>требует обновления содержания форм, методов и технологий повышения профессиональной компетентности педагогов, создании условий для повышения ресурсного, организационного, методического обеспечения воспитательной, образовательной деятельности и ответственности за ее результаты.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881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62858-DB8A-40BD-8443-F2325A2F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808" y="365125"/>
            <a:ext cx="8249992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908F6EC2-6D7F-4028-BD55-2F6CB51AFD4F}"/>
              </a:ext>
            </a:extLst>
          </p:cNvPr>
          <p:cNvSpPr txBox="1">
            <a:spLocks/>
          </p:cNvSpPr>
          <p:nvPr/>
        </p:nvSpPr>
        <p:spPr>
          <a:xfrm>
            <a:off x="425003" y="1146219"/>
            <a:ext cx="9298546" cy="2449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3"/>
            <a:ext cx="2658086" cy="1700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2891" y="2688195"/>
            <a:ext cx="10380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путей и способов повышения качества дошкольного образования через внедрение в практическую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деятельность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эффективной модели методического сопровождения и профессионального роста педагогических работников в контексте реализации приоритетных направлений развития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9901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2C0DBC-B83D-45AD-BECA-EED1D6E9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806" y="365125"/>
            <a:ext cx="867499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9E28AA-2073-4818-A118-22CC35F1047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6669" y="1662294"/>
            <a:ext cx="11307651" cy="5195706"/>
          </a:xfrm>
        </p:spPr>
        <p:txBody>
          <a:bodyPr>
            <a:normAutofit fontScale="62500" lnSpcReduction="20000"/>
          </a:bodyPr>
          <a:lstStyle/>
          <a:p>
            <a:endParaRPr lang="ru-RU" sz="1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800" b="0" i="0" u="none" strike="noStrike" baseline="0" dirty="0" smtClean="0">
                <a:latin typeface="Times New Roman" panose="02020603050405020304" pitchFamily="18" charset="0"/>
              </a:rPr>
              <a:t>Совершенствовать, структурировать, оптимизировать нормативно-правовую базу. </a:t>
            </a:r>
          </a:p>
          <a:p>
            <a:r>
              <a:rPr lang="ru-RU" sz="3800" dirty="0">
                <a:latin typeface="Times New Roman" panose="02020603050405020304" pitchFamily="18" charset="0"/>
              </a:rPr>
              <a:t> </a:t>
            </a:r>
            <a:r>
              <a:rPr lang="ru-RU" sz="3800" b="0" i="0" u="none" strike="noStrike" baseline="0" dirty="0" smtClean="0">
                <a:latin typeface="Times New Roman" panose="02020603050405020304" pitchFamily="18" charset="0"/>
              </a:rPr>
              <a:t>Обеспечить систематизацию и структурирование методических материалов, документальной базы по основным направлениям работы методической службы. </a:t>
            </a:r>
          </a:p>
          <a:p>
            <a:r>
              <a:rPr lang="ru-RU" sz="3800" b="0" i="0" u="none" strike="noStrike" baseline="0" dirty="0" smtClean="0">
                <a:latin typeface="Times New Roman" panose="02020603050405020304" pitchFamily="18" charset="0"/>
              </a:rPr>
              <a:t>Представить эффективные технологии оптимизации управления качеством образовательного процесса, способствовать внедрению в практическую деятельность учреждений современных форм методического сопровождения педагогов с учетом различных уровней профессиональной компетентности. </a:t>
            </a:r>
          </a:p>
          <a:p>
            <a:r>
              <a:rPr lang="ru-RU" sz="3800" b="0" i="0" u="none" strike="noStrike" baseline="0" dirty="0" smtClean="0">
                <a:latin typeface="Times New Roman" panose="02020603050405020304" pitchFamily="18" charset="0"/>
              </a:rPr>
              <a:t>Представить инновационную современную, практико-ориентированную модель методического сопровождения и профессионального роста педагогических работников дошкольного образовательного учреждения, способствующую повышению профессионального мастерства и личностного роста каждого педагога, раскрытию его творческих возможностей. </a:t>
            </a:r>
          </a:p>
          <a:p>
            <a:r>
              <a:rPr lang="ru-RU" sz="3800" b="0" i="0" u="none" strike="noStrike" baseline="0" dirty="0" smtClean="0">
                <a:latin typeface="Times New Roman" panose="02020603050405020304" pitchFamily="18" charset="0"/>
              </a:rPr>
              <a:t>Обеспечить трансляцию опыта работы проектной группы  через организацию открытых методических мероприятий, издательскую деятельность, создание сетевого сообщества. </a:t>
            </a:r>
            <a:endParaRPr lang="ru-RU" sz="3800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A82F42D-B0A5-4FB1-8EA9-F40FAE2C807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274"/>
            <a:ext cx="265808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48C29-E51B-4DF0-933B-1A8EDAAE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958" y="223816"/>
            <a:ext cx="8584842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5886F27-C5A7-428B-AEEC-22CE1889483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38200" y="2257425"/>
            <a:ext cx="3196771" cy="4092575"/>
          </a:xfrm>
          <a:solidFill>
            <a:schemeClr val="accent1"/>
          </a:solidFill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необходимой информации.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единой концепции проекта в соответствии с общей концепцией, структуры, целей задач.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Моделирование будущей системы методической работы, определение стратегии развития проекта, перспективы, риски.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E460906-4772-4B80-8C40-F929EC162A7A}"/>
              </a:ext>
            </a:extLst>
          </p:cNvPr>
          <p:cNvSpPr txBox="1">
            <a:spLocks/>
          </p:cNvSpPr>
          <p:nvPr/>
        </p:nvSpPr>
        <p:spPr>
          <a:xfrm>
            <a:off x="4497614" y="2257425"/>
            <a:ext cx="3196771" cy="40925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schemeClr val="accent2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Реализационный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методического сопровождения педагогов в практическую деятельность МДОУ (систематизация пакета документов, диагностического материала, моделирование, создание информационного банка наработанного материала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5AB7240E-F27F-4C2B-BA9B-5D8BBC79D9D6}"/>
              </a:ext>
            </a:extLst>
          </p:cNvPr>
          <p:cNvSpPr txBox="1">
            <a:spLocks/>
          </p:cNvSpPr>
          <p:nvPr/>
        </p:nvSpPr>
        <p:spPr>
          <a:xfrm>
            <a:off x="8157029" y="2257425"/>
            <a:ext cx="3196771" cy="4092575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schemeClr val="accent3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описания опыта работы проектной группы, подведение итогов работы.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материала для тиражирования продукта проекта.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дальнейших перспектив развития проекта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DB323600-9419-4924-9D68-99DE44918F2D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37"/>
            <a:ext cx="2660835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797</Words>
  <Application>Microsoft Office PowerPoint</Application>
  <PresentationFormat>Широкоэкранный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ЕДИНОЕ ОБРАЗОВАТЕЛЬНОЕ ПРОСТРАНСТВО – ФЕДЕРАЛЬНЫЙ ПРОЕКТ «ШКОЛА МИНПРОСВЕЩЕНИЯ РОССИИ»</vt:lpstr>
      <vt:lpstr>ЕДИНОЕ ОБРАЗОВАТЕЛЬНОЕ ПРОСТРАНСТВО</vt:lpstr>
      <vt:lpstr>Презентация PowerPoint</vt:lpstr>
      <vt:lpstr>АКТУАЛЬНОСТЬ проекта</vt:lpstr>
      <vt:lpstr>АКТУАЛЬНОСТЬ проекта</vt:lpstr>
      <vt:lpstr>Цель проекта</vt:lpstr>
      <vt:lpstr>Задачи проекта</vt:lpstr>
      <vt:lpstr>Реализация проекта</vt:lpstr>
      <vt:lpstr> Реализация проекта</vt:lpstr>
      <vt:lpstr>Итоговый продукт проекта</vt:lpstr>
      <vt:lpstr>Подпроект № 1 «Создание модели сопровождения детей с ранней неврологической патологией в условиях группы общеразвивающей направленности в дошкольном образовательном учреждении» Проектная группа: МБДОУ № …….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</cp:lastModifiedBy>
  <cp:revision>24</cp:revision>
  <dcterms:created xsi:type="dcterms:W3CDTF">2021-05-01T11:33:15Z</dcterms:created>
  <dcterms:modified xsi:type="dcterms:W3CDTF">2022-09-20T06:25:54Z</dcterms:modified>
</cp:coreProperties>
</file>